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312" r:id="rId2"/>
    <p:sldId id="313" r:id="rId3"/>
    <p:sldId id="298" r:id="rId4"/>
    <p:sldId id="314" r:id="rId5"/>
    <p:sldId id="311" r:id="rId6"/>
    <p:sldId id="299" r:id="rId7"/>
    <p:sldId id="256" r:id="rId8"/>
    <p:sldId id="257" r:id="rId9"/>
    <p:sldId id="301" r:id="rId10"/>
    <p:sldId id="309" r:id="rId11"/>
    <p:sldId id="302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303" r:id="rId21"/>
    <p:sldId id="274" r:id="rId22"/>
    <p:sldId id="304" r:id="rId23"/>
    <p:sldId id="272" r:id="rId24"/>
    <p:sldId id="275" r:id="rId25"/>
    <p:sldId id="296" r:id="rId26"/>
    <p:sldId id="295" r:id="rId27"/>
    <p:sldId id="278" r:id="rId28"/>
    <p:sldId id="280" r:id="rId29"/>
    <p:sldId id="281" r:id="rId30"/>
    <p:sldId id="307" r:id="rId31"/>
    <p:sldId id="282" r:id="rId32"/>
    <p:sldId id="305" r:id="rId33"/>
    <p:sldId id="283" r:id="rId34"/>
    <p:sldId id="285" r:id="rId35"/>
    <p:sldId id="284" r:id="rId36"/>
    <p:sldId id="286" r:id="rId37"/>
    <p:sldId id="287" r:id="rId38"/>
    <p:sldId id="290" r:id="rId39"/>
    <p:sldId id="306" r:id="rId40"/>
    <p:sldId id="308" r:id="rId41"/>
    <p:sldId id="310" r:id="rId42"/>
    <p:sldId id="315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104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101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E9BC6D-542B-CC48-9903-98E2C0D2CF34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88D62F-9FF3-D441-829E-4C88CDF99E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120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aanews.noaa.gov/stories2005/s2442.htm" TargetMode="External"/><Relationship Id="rId4" Type="http://schemas.openxmlformats.org/officeDocument/2006/relationships/hyperlink" Target="http://stephenschneider.stanford.edu/Publications/PDF_Papers/MannBradleyHughes1998.pdf" TargetMode="External"/><Relationship Id="rId5" Type="http://schemas.openxmlformats.org/officeDocument/2006/relationships/hyperlink" Target="http://stephenschneider.stanford.edu/Publications/PDF_Papers/MannBradleyHughes1999.pdf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course should help you</a:t>
            </a:r>
            <a:r>
              <a:rPr lang="is-IS" dirty="0" smtClean="0"/>
              <a:t>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FC49AD-0680-4E29-A28A-3011F52866A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04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DC0CC20-F702-C54F-8F5B-FA2BDB5ECD60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212C0D3-B03F-FB4D-9645-470335BC3F8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Study this slide, ask a peer, what is going on and what is important?</a:t>
            </a:r>
          </a:p>
          <a:p>
            <a:pPr>
              <a:defRPr/>
            </a:pPr>
            <a:r>
              <a:rPr lang="en-US" dirty="0" smtClean="0"/>
              <a:t>Why not equal</a:t>
            </a:r>
          </a:p>
          <a:p>
            <a:pPr>
              <a:defRPr/>
            </a:pPr>
            <a:r>
              <a:rPr lang="en-US" dirty="0" smtClean="0"/>
              <a:t>Where does coal, natural gas and oil come from?</a:t>
            </a:r>
          </a:p>
          <a:p>
            <a:pPr>
              <a:defRPr/>
            </a:pPr>
            <a:r>
              <a:rPr lang="en-US" dirty="0" smtClean="0"/>
              <a:t>Release essentially inert Carbon and put it in air – takes </a:t>
            </a:r>
            <a:r>
              <a:rPr lang="en-US" dirty="0" err="1" smtClean="0"/>
              <a:t>millenia</a:t>
            </a:r>
            <a:r>
              <a:rPr lang="en-US" dirty="0" smtClean="0"/>
              <a:t> to remove it via these processes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B204FE-0796-034F-A853-B45912D9AA7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Calibri" charset="0"/>
                <a:hlinkClick r:id="rId3"/>
              </a:rPr>
              <a:t>www.noaanews.noaa.gov/stories2005/s2442.htm</a:t>
            </a:r>
          </a:p>
          <a:p>
            <a:pPr eaLnBrk="1" hangingPunct="1">
              <a:defRPr/>
            </a:pPr>
            <a:r>
              <a:rPr lang="en-US">
                <a:latin typeface="Calibri" charset="0"/>
              </a:rPr>
              <a:t>(see </a:t>
            </a:r>
            <a:r>
              <a:rPr lang="en-US" b="1">
                <a:latin typeface="Calibri" charset="0"/>
                <a:hlinkClick r:id="rId4" action="ppaction://hlinkfile"/>
              </a:rPr>
              <a:t>Mann, Bradley, and Hughes, 1998</a:t>
            </a:r>
            <a:r>
              <a:rPr lang="en-US">
                <a:latin typeface="Calibri" charset="0"/>
              </a:rPr>
              <a:t> and </a:t>
            </a:r>
            <a:r>
              <a:rPr lang="en-US" b="1">
                <a:latin typeface="Calibri" charset="0"/>
                <a:hlinkClick r:id="rId5" action="ppaction://hlinkfile"/>
              </a:rPr>
              <a:t>Mann, Bradley, and Hughes, 1999</a:t>
            </a:r>
            <a:r>
              <a:rPr lang="en-US">
                <a:latin typeface="Calibri" charset="0"/>
              </a:rPr>
              <a:t>), </a:t>
            </a:r>
            <a:endParaRPr lang="en-US">
              <a:latin typeface="Calibri" charset="0"/>
              <a:hlinkClick r:id="rId3"/>
            </a:endParaRPr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fld id="{F14F6BE2-6104-6744-BAC5-330F9C6FC4CB}" type="slidenum">
              <a:rPr lang="en-US" sz="1200"/>
              <a:pPr eaLnBrk="1" hangingPunct="1">
                <a:defRPr/>
              </a:pPr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782093-0AB2-0241-9A86-2B7367A84CF8}" type="slidenum">
              <a:rPr lang="en-US"/>
              <a:pPr>
                <a:defRPr/>
              </a:pPr>
              <a:t>27</a:t>
            </a:fld>
            <a:endParaRPr lang="en-US"/>
          </a:p>
        </p:txBody>
      </p:sp>
      <p:sp>
        <p:nvSpPr>
          <p:cNvPr id="819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438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ACBD1D-D36D-B548-BB71-3001FFAA6D61}" type="slidenum">
              <a:rPr lang="en-US"/>
              <a:pPr>
                <a:defRPr/>
              </a:pPr>
              <a:t>28</a:t>
            </a:fld>
            <a:endParaRPr lang="en-US"/>
          </a:p>
        </p:txBody>
      </p:sp>
      <p:sp>
        <p:nvSpPr>
          <p:cNvPr id="860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440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D1FF950-85FC-BD4C-B0F3-268C76943D9F}" type="slidenum">
              <a:rPr lang="en-US"/>
              <a:pPr>
                <a:defRPr/>
              </a:pPr>
              <a:t>29</a:t>
            </a:fld>
            <a:endParaRPr lang="en-US"/>
          </a:p>
        </p:txBody>
      </p:sp>
      <p:sp>
        <p:nvSpPr>
          <p:cNvPr id="880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411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Nitrate is important for plant growth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Net </a:t>
            </a:r>
            <a:r>
              <a:rPr lang="en-US" dirty="0" smtClean="0">
                <a:cs typeface="+mn-cs"/>
              </a:rPr>
              <a:t>losses of minerals from the altered area were huge (note break in graph), </a:t>
            </a:r>
          </a:p>
          <a:p>
            <a:pPr>
              <a:defRPr/>
            </a:pPr>
            <a:r>
              <a:rPr lang="en-US" dirty="0" smtClean="0">
                <a:cs typeface="+mn-cs"/>
              </a:rPr>
              <a:t>exhibiting the impact of human activity on a forest ecosystem therefore the trees are offering a monetary benefit = ecosystem services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30D7B27-02F6-AA43-84E2-FB1CFC20CF76}" type="slidenum">
              <a:rPr lang="en-US"/>
              <a:pPr>
                <a:defRPr/>
              </a:pPr>
              <a:t>31</a:t>
            </a:fld>
            <a:endParaRPr lang="en-US"/>
          </a:p>
        </p:txBody>
      </p:sp>
      <p:sp>
        <p:nvSpPr>
          <p:cNvPr id="901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98BCD6-9D88-7B4A-B284-A1519A379E6B}" type="slidenum">
              <a:rPr lang="en-US"/>
              <a:pPr>
                <a:defRPr/>
              </a:pPr>
              <a:t>33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dirty="0" smtClean="0">
              <a:cs typeface="+mn-cs"/>
            </a:endParaRPr>
          </a:p>
          <a:p>
            <a:pPr>
              <a:defRPr/>
            </a:pPr>
            <a:r>
              <a:rPr lang="en-US" dirty="0" smtClean="0">
                <a:cs typeface="+mn-cs"/>
              </a:rPr>
              <a:t>Under stress, an ecosystem with more diversity provides stability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78F7C5-0514-F14E-B724-F602B481F0CE}" type="slidenum">
              <a:rPr lang="en-US"/>
              <a:pPr>
                <a:defRPr/>
              </a:pPr>
              <a:t>34</a:t>
            </a:fld>
            <a:endParaRPr lang="en-US"/>
          </a:p>
        </p:txBody>
      </p:sp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446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3D46843-1BE9-7544-8032-56F955363585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Are all conclusions</a:t>
            </a:r>
            <a:r>
              <a:rPr lang="en-US" baseline="0" dirty="0" smtClean="0">
                <a:latin typeface="Calibri" charset="0"/>
              </a:rPr>
              <a:t> given equal weight or do some emerge with more confidence?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What makes something “strong” scientifically? (Write on board)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Write on board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Rigorously tested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More statistically significant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Well Controlled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Objectively measured output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Blinded</a:t>
            </a:r>
            <a:endParaRPr lang="en-US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Peer reviewed/Published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Repeated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Triangulated from multiple directions</a:t>
            </a:r>
            <a:endParaRPr lang="en-US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endParaRPr lang="en-US" dirty="0" smtClean="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477473E-6A0E-9841-B266-176F0A850412}" type="slidenum">
              <a:rPr lang="en-US"/>
              <a:pPr>
                <a:defRPr/>
              </a:pPr>
              <a:t>35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445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cs typeface="+mn-cs"/>
              </a:rPr>
              <a:t>Mass extinction event</a:t>
            </a:r>
          </a:p>
          <a:p>
            <a:pPr>
              <a:defRPr/>
            </a:pPr>
            <a:r>
              <a:rPr lang="ja-JP" altLang="en-US" dirty="0" smtClean="0">
                <a:latin typeface="Arial"/>
                <a:cs typeface="+mn-cs"/>
              </a:rPr>
              <a:t>”</a:t>
            </a: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65E8BC-C510-F24E-81D9-B57FD0FBD618}" type="slidenum">
              <a:rPr lang="en-US"/>
              <a:pPr>
                <a:defRPr/>
              </a:pPr>
              <a:t>36</a:t>
            </a:fld>
            <a:endParaRPr lang="en-US"/>
          </a:p>
        </p:txBody>
      </p:sp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447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2A390F7-1769-9740-9F22-8B857DCB5863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448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1E86D0-29E3-E847-87D9-8DA5AC8C0CC6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sz="1000" smtClean="0">
                <a:solidFill>
                  <a:schemeClr val="hlink"/>
                </a:solidFill>
                <a:cs typeface="+mn-cs"/>
              </a:rPr>
              <a:t>Humans are directly involved in altering many habitats </a:t>
            </a:r>
            <a:r>
              <a:rPr lang="en-US" sz="900" smtClean="0">
                <a:solidFill>
                  <a:schemeClr val="hlink"/>
                </a:solidFill>
                <a:cs typeface="+mn-cs"/>
              </a:rPr>
              <a:t>(convert natural areas into farms, subdivisions, industrial centers, marinas).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 will be working with studies of both types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88D62F-9FF3-D441-829E-4C88CDF99E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819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 discuss this topic by speculating on what would happen to your yard if you stopped mowing it. What would it look like in 5 or 50 years? </a:t>
            </a:r>
            <a:r>
              <a:rPr lang="en-US" smtClean="0"/>
              <a:t>What types of species would replace others, and why?</a:t>
            </a:r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0A9AB9-CE17-7743-AD01-0BA3EF348D44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D53367-F592-4142-80C3-2D277667277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474ACB-F1FA-AD43-B8AF-E61D549938C0}" type="slidenum">
              <a:rPr lang="en-US" smtClean="0"/>
              <a:pPr>
                <a:defRPr/>
              </a:pPr>
              <a:t>14</a:t>
            </a:fld>
            <a:endParaRPr lang="en-US" smtClean="0"/>
          </a:p>
        </p:txBody>
      </p:sp>
      <p:sp>
        <p:nvSpPr>
          <p:cNvPr id="542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lvl="1">
              <a:defRPr/>
            </a:pPr>
            <a:r>
              <a:rPr lang="en-US" sz="2800" dirty="0" smtClean="0"/>
              <a:t>Caused by volcanoes, road cuts &amp; glaciers.</a:t>
            </a:r>
          </a:p>
          <a:p>
            <a:pPr lvl="1">
              <a:defRPr/>
            </a:pPr>
            <a:r>
              <a:rPr lang="en-US" sz="2800" i="1" dirty="0" smtClean="0"/>
              <a:t>Pioneer species</a:t>
            </a:r>
            <a:r>
              <a:rPr lang="en-US" sz="2800" dirty="0" smtClean="0"/>
              <a:t> are lichens &amp; mosses.</a:t>
            </a:r>
          </a:p>
          <a:p>
            <a:pPr lvl="1">
              <a:defRPr/>
            </a:pPr>
            <a:r>
              <a:rPr lang="en-US" sz="2800" b="1" dirty="0" smtClean="0"/>
              <a:t>How long will it take to reach a climax for primary succession?</a:t>
            </a:r>
          </a:p>
          <a:p>
            <a:pPr lvl="1">
              <a:defRPr/>
            </a:pPr>
            <a:r>
              <a:rPr lang="en-US" sz="2800" dirty="0" smtClean="0"/>
              <a:t>Takes hundreds of years for a </a:t>
            </a:r>
            <a:r>
              <a:rPr lang="en-US" sz="2800" i="1" dirty="0" smtClean="0"/>
              <a:t>climax community</a:t>
            </a:r>
            <a:r>
              <a:rPr lang="en-US" sz="2800" dirty="0" smtClean="0"/>
              <a:t> to develop.</a:t>
            </a:r>
            <a:endParaRPr lang="en-US" sz="3200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dirty="0" smtClean="0"/>
              <a:t>What is Pac NW pioneer </a:t>
            </a:r>
            <a:r>
              <a:rPr lang="en-US" dirty="0" err="1" smtClean="0"/>
              <a:t>spp</a:t>
            </a:r>
            <a:r>
              <a:rPr lang="en-US" dirty="0" smtClean="0"/>
              <a:t>?  Climax community?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6AF020-5394-DC4B-A705-E1D59890F097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>
              <a:defRPr/>
            </a:pPr>
            <a:r>
              <a:rPr lang="en-US" sz="2800" dirty="0" smtClean="0"/>
              <a:t>Caused by fires, hurricanes &amp; agriculture.</a:t>
            </a:r>
          </a:p>
          <a:p>
            <a:pPr lvl="1">
              <a:defRPr/>
            </a:pPr>
            <a:r>
              <a:rPr lang="en-US" sz="2800" i="1" dirty="0" smtClean="0"/>
              <a:t>Pioneer species</a:t>
            </a:r>
            <a:r>
              <a:rPr lang="en-US" sz="2800" dirty="0" smtClean="0"/>
              <a:t> are herbs &amp; weeds.</a:t>
            </a:r>
          </a:p>
          <a:p>
            <a:pPr lvl="1">
              <a:defRPr/>
            </a:pPr>
            <a:r>
              <a:rPr lang="en-US" sz="2800" dirty="0" smtClean="0"/>
              <a:t>Occurs faster than primary succession.</a:t>
            </a:r>
          </a:p>
          <a:p>
            <a:pPr lvl="1">
              <a:defRPr/>
            </a:pPr>
            <a:r>
              <a:rPr lang="en-US" sz="2800" dirty="0" smtClean="0"/>
              <a:t>Still over a hundred years in most cases.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2CFC49-8447-0B4F-B953-A9C2B97727EC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sp>
        <p:nvSpPr>
          <p:cNvPr id="59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lvl="1">
              <a:defRPr/>
            </a:pPr>
            <a:r>
              <a:rPr lang="en-US" sz="2800" dirty="0" smtClean="0"/>
              <a:t>Caused by volcanoes, road cuts &amp; glaciers.</a:t>
            </a:r>
          </a:p>
          <a:p>
            <a:pPr lvl="1">
              <a:defRPr/>
            </a:pPr>
            <a:r>
              <a:rPr lang="en-US" sz="2800" i="1" dirty="0" smtClean="0"/>
              <a:t>Pioneer species</a:t>
            </a:r>
            <a:r>
              <a:rPr lang="en-US" sz="2800" dirty="0" smtClean="0"/>
              <a:t> are lichens &amp; mosses.</a:t>
            </a:r>
          </a:p>
          <a:p>
            <a:pPr lvl="1">
              <a:defRPr/>
            </a:pPr>
            <a:r>
              <a:rPr lang="en-US" sz="2800" b="1" dirty="0" smtClean="0"/>
              <a:t>How long will it take to reach a climax for primary succession?</a:t>
            </a:r>
          </a:p>
          <a:p>
            <a:pPr lvl="1">
              <a:defRPr/>
            </a:pPr>
            <a:r>
              <a:rPr lang="en-US" sz="2800" dirty="0" smtClean="0"/>
              <a:t>Takes hundreds of years for a </a:t>
            </a:r>
            <a:r>
              <a:rPr lang="en-US" sz="2800" i="1" dirty="0" smtClean="0"/>
              <a:t>climax community</a:t>
            </a:r>
            <a:r>
              <a:rPr lang="en-US" sz="2800" dirty="0" smtClean="0"/>
              <a:t> to develop.</a:t>
            </a:r>
            <a:endParaRPr lang="en-US" sz="3200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dirty="0" smtClean="0"/>
              <a:t>What is Pac NW pioneer </a:t>
            </a:r>
            <a:r>
              <a:rPr lang="en-US" dirty="0" err="1" smtClean="0"/>
              <a:t>spp</a:t>
            </a:r>
            <a:r>
              <a:rPr lang="en-US" dirty="0" smtClean="0"/>
              <a:t>?  Climax community?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72A673-7403-FF45-B060-7CE2044B1FB8}" type="slidenum">
              <a:rPr lang="en-US" smtClean="0"/>
              <a:pPr>
                <a:defRPr/>
              </a:pPr>
              <a:t>19</a:t>
            </a:fld>
            <a:endParaRPr lang="en-US" smtClean="0"/>
          </a:p>
        </p:txBody>
      </p:sp>
      <p:sp>
        <p:nvSpPr>
          <p:cNvPr id="624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92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lvl="1">
              <a:defRPr/>
            </a:pPr>
            <a:r>
              <a:rPr lang="en-US" sz="2800" dirty="0" smtClean="0"/>
              <a:t>Caused by volcanoes, road cuts &amp; glaciers.</a:t>
            </a:r>
          </a:p>
          <a:p>
            <a:pPr lvl="1">
              <a:defRPr/>
            </a:pPr>
            <a:r>
              <a:rPr lang="en-US" sz="2800" i="1" dirty="0" smtClean="0"/>
              <a:t>Pioneer species</a:t>
            </a:r>
            <a:r>
              <a:rPr lang="en-US" sz="2800" dirty="0" smtClean="0"/>
              <a:t> are lichens &amp; mosses.</a:t>
            </a:r>
          </a:p>
          <a:p>
            <a:pPr lvl="1">
              <a:defRPr/>
            </a:pPr>
            <a:r>
              <a:rPr lang="en-US" sz="2800" b="1" dirty="0" smtClean="0"/>
              <a:t>How long will it take to reach a climax for primary succession?</a:t>
            </a:r>
          </a:p>
          <a:p>
            <a:pPr lvl="1">
              <a:defRPr/>
            </a:pPr>
            <a:r>
              <a:rPr lang="en-US" sz="2800" dirty="0" smtClean="0"/>
              <a:t>Takes hundreds of years for a </a:t>
            </a:r>
            <a:r>
              <a:rPr lang="en-US" sz="2800" i="1" dirty="0" smtClean="0"/>
              <a:t>climax community</a:t>
            </a:r>
            <a:r>
              <a:rPr lang="en-US" sz="2800" dirty="0" smtClean="0"/>
              <a:t> to develop.</a:t>
            </a:r>
            <a:endParaRPr lang="en-US" sz="3200" dirty="0" smtClean="0">
              <a:solidFill>
                <a:schemeClr val="accent2"/>
              </a:solidFill>
            </a:endParaRPr>
          </a:p>
          <a:p>
            <a:pPr>
              <a:defRPr/>
            </a:pPr>
            <a:r>
              <a:rPr lang="en-US" dirty="0" smtClean="0"/>
              <a:t>What is Pac NW pioneer </a:t>
            </a:r>
            <a:r>
              <a:rPr lang="en-US" dirty="0" err="1" smtClean="0"/>
              <a:t>spp</a:t>
            </a:r>
            <a:r>
              <a:rPr lang="en-US" dirty="0" smtClean="0"/>
              <a:t>?  Climax community?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480C-56D0-504E-9841-D02686496E9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81D0-5D16-744D-8629-7BAE0999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4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480C-56D0-504E-9841-D02686496E9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81D0-5D16-744D-8629-7BAE0999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255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480C-56D0-504E-9841-D02686496E9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81D0-5D16-744D-8629-7BAE0999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96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480C-56D0-504E-9841-D02686496E9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81D0-5D16-744D-8629-7BAE0999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50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480C-56D0-504E-9841-D02686496E9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81D0-5D16-744D-8629-7BAE0999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480C-56D0-504E-9841-D02686496E9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81D0-5D16-744D-8629-7BAE0999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41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480C-56D0-504E-9841-D02686496E9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81D0-5D16-744D-8629-7BAE0999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2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480C-56D0-504E-9841-D02686496E9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81D0-5D16-744D-8629-7BAE0999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1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480C-56D0-504E-9841-D02686496E9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81D0-5D16-744D-8629-7BAE0999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9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480C-56D0-504E-9841-D02686496E9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81D0-5D16-744D-8629-7BAE0999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39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8480C-56D0-504E-9841-D02686496E9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FB81D0-5D16-744D-8629-7BAE0999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8480C-56D0-504E-9841-D02686496E93}" type="datetimeFigureOut">
              <a:rPr lang="en-US" smtClean="0"/>
              <a:t>9/25/17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B81D0-5D16-744D-8629-7BAE09997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548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utureclimate.com.au/" TargetMode="External"/><Relationship Id="rId4" Type="http://schemas.openxmlformats.org/officeDocument/2006/relationships/image" Target="../media/image18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 dirty="0" smtClean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28600" y="1676400"/>
            <a:ext cx="6324600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smtClean="0"/>
              <a:t>Brenda Bourns</a:t>
            </a:r>
            <a:endParaRPr lang="en-US" altLang="en-US" sz="3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 smtClean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/>
              <a:t>Office Hours: </a:t>
            </a:r>
            <a:r>
              <a:rPr lang="en-US" altLang="en-US" sz="3600" dirty="0" smtClean="0"/>
              <a:t>Please </a:t>
            </a:r>
            <a:r>
              <a:rPr lang="en-US" altLang="en-US" sz="3600" dirty="0" smtClean="0"/>
              <a:t>ask!</a:t>
            </a:r>
            <a:endParaRPr lang="en-US" altLang="en-US" sz="3600" dirty="0"/>
          </a:p>
        </p:txBody>
      </p:sp>
      <p:pic>
        <p:nvPicPr>
          <p:cNvPr id="5" name="Picture 4" descr="Brenda and crab stuar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57400"/>
            <a:ext cx="2743200" cy="3657600"/>
          </a:xfrm>
          <a:prstGeom prst="rect">
            <a:avLst/>
          </a:prstGeom>
        </p:spPr>
      </p:pic>
      <p:pic>
        <p:nvPicPr>
          <p:cNvPr id="4" name="Picture 3" descr="DSCN01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2286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6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755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Primary literature describes studies and is written by the people who conducted the study.</a:t>
            </a:r>
          </a:p>
          <a:p>
            <a:r>
              <a:rPr lang="en-US" dirty="0" smtClean="0"/>
              <a:t>Quantitative studies use numerical comparisons to describe observations and </a:t>
            </a:r>
            <a:r>
              <a:rPr lang="en-US" dirty="0" smtClean="0"/>
              <a:t>state the </a:t>
            </a:r>
            <a:r>
              <a:rPr lang="en-US" dirty="0" smtClean="0"/>
              <a:t>degree of confidence the study reports – this is often referred to as “</a:t>
            </a:r>
            <a:r>
              <a:rPr lang="en-US" dirty="0" smtClean="0">
                <a:solidFill>
                  <a:srgbClr val="0000FF"/>
                </a:solidFill>
              </a:rPr>
              <a:t>statistical significance</a:t>
            </a:r>
            <a:r>
              <a:rPr lang="en-US" dirty="0" smtClean="0"/>
              <a:t>” to communicate that a study is significantly </a:t>
            </a:r>
            <a:r>
              <a:rPr lang="en-US" dirty="0" smtClean="0"/>
              <a:t>convincing to the discipline by the means outlined for that discipline.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0567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Basic Environmental </a:t>
            </a:r>
            <a:r>
              <a:rPr lang="en-US" smtClean="0"/>
              <a:t>Science Background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45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9D0F22"/>
                </a:solidFill>
              </a:rPr>
              <a:t>Disturbance of </a:t>
            </a:r>
            <a:r>
              <a:rPr lang="en-US" dirty="0" smtClean="0">
                <a:solidFill>
                  <a:srgbClr val="9D0F22"/>
                </a:solidFill>
              </a:rPr>
              <a:t>Communities of Species</a:t>
            </a:r>
            <a:endParaRPr lang="en-US" dirty="0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574800"/>
            <a:ext cx="8610600" cy="3609975"/>
          </a:xfrm>
        </p:spPr>
        <p:txBody>
          <a:bodyPr/>
          <a:lstStyle/>
          <a:p>
            <a:pPr lvl="1">
              <a:defRPr/>
            </a:pPr>
            <a:r>
              <a:rPr lang="en-US" dirty="0"/>
              <a:t>Disturbances</a:t>
            </a:r>
          </a:p>
          <a:p>
            <a:pPr lvl="2">
              <a:defRPr/>
            </a:pPr>
            <a:r>
              <a:rPr lang="en-US" dirty="0"/>
              <a:t>Are episodes that damage biological communities, at least temporarily.</a:t>
            </a:r>
          </a:p>
          <a:p>
            <a:pPr lvl="2">
              <a:defRPr/>
            </a:pPr>
            <a:r>
              <a:rPr lang="en-US" dirty="0"/>
              <a:t>Destroy organisms and alter the availability of resources.</a:t>
            </a:r>
          </a:p>
          <a:p>
            <a:pPr lvl="2">
              <a:defRPr/>
            </a:pPr>
            <a:r>
              <a:rPr lang="en-US" dirty="0"/>
              <a:t>Affect all communities.</a:t>
            </a:r>
          </a:p>
        </p:txBody>
      </p:sp>
    </p:spTree>
    <p:extLst>
      <p:ext uri="{BB962C8B-B14F-4D97-AF65-F5344CB8AC3E}">
        <p14:creationId xmlns:p14="http://schemas.microsoft.com/office/powerpoint/2010/main" val="7009639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10600" cy="1701800"/>
          </a:xfrm>
        </p:spPr>
        <p:txBody>
          <a:bodyPr/>
          <a:lstStyle/>
          <a:p>
            <a:pPr lvl="1">
              <a:defRPr/>
            </a:pPr>
            <a:r>
              <a:rPr lang="en-US" dirty="0"/>
              <a:t>Ecological succession</a:t>
            </a:r>
          </a:p>
          <a:p>
            <a:pPr lvl="2">
              <a:defRPr/>
            </a:pPr>
            <a:r>
              <a:rPr lang="en-US" dirty="0" smtClean="0"/>
              <a:t>Change in the species composition of a community over time</a:t>
            </a:r>
            <a:endParaRPr lang="en-US" dirty="0"/>
          </a:p>
        </p:txBody>
      </p:sp>
      <p:sp>
        <p:nvSpPr>
          <p:cNvPr id="2723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72389" name="Rectangle 5"/>
          <p:cNvSpPr>
            <a:spLocks noChangeArrowheads="1"/>
          </p:cNvSpPr>
          <p:nvPr/>
        </p:nvSpPr>
        <p:spPr bwMode="auto">
          <a:xfrm>
            <a:off x="228600" y="2417763"/>
            <a:ext cx="8610600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514350" lvl="1" indent="-400050" algn="l" eaLnBrk="1" hangingPunct="1">
              <a:spcBef>
                <a:spcPct val="45000"/>
              </a:spcBef>
              <a:spcAft>
                <a:spcPct val="20000"/>
              </a:spcAft>
              <a:buClr>
                <a:srgbClr val="0066CC"/>
              </a:buClr>
              <a:buFont typeface="Times" charset="0"/>
              <a:buChar char="•"/>
              <a:defRPr/>
            </a:pPr>
            <a:r>
              <a:rPr lang="en-US" sz="3000">
                <a:latin typeface="Times New Roman" charset="0"/>
              </a:rPr>
              <a:t>In primary succession</a:t>
            </a:r>
          </a:p>
          <a:p>
            <a:pPr marL="1254125" lvl="2" indent="-450850" algn="l" eaLnBrk="1" hangingPunct="1">
              <a:spcBef>
                <a:spcPct val="45000"/>
              </a:spcBef>
              <a:spcAft>
                <a:spcPct val="20000"/>
              </a:spcAft>
              <a:buClr>
                <a:srgbClr val="0066CC"/>
              </a:buClr>
              <a:buFont typeface="Times New Roman" charset="0"/>
              <a:buChar char="–"/>
              <a:defRPr/>
            </a:pPr>
            <a:r>
              <a:rPr lang="en-US" sz="2800">
                <a:latin typeface="Times New Roman" charset="0"/>
              </a:rPr>
              <a:t>A community arises in a virtually lifeless area with no soil.</a:t>
            </a:r>
          </a:p>
        </p:txBody>
      </p:sp>
    </p:spTree>
    <p:extLst>
      <p:ext uri="{BB962C8B-B14F-4D97-AF65-F5344CB8AC3E}">
        <p14:creationId xmlns:p14="http://schemas.microsoft.com/office/powerpoint/2010/main" val="1866152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 descr="0850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b="1500"/>
          <a:stretch>
            <a:fillRect/>
          </a:stretch>
        </p:blipFill>
        <p:spPr bwMode="auto">
          <a:xfrm>
            <a:off x="0" y="200025"/>
            <a:ext cx="9144000" cy="65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1" name="Rectangle 3"/>
          <p:cNvSpPr>
            <a:spLocks noChangeArrowheads="1"/>
          </p:cNvSpPr>
          <p:nvPr/>
        </p:nvSpPr>
        <p:spPr bwMode="auto">
          <a:xfrm>
            <a:off x="762000" y="5334000"/>
            <a:ext cx="1676400" cy="457200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9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3" descr="19_18a_Glaciers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838200"/>
            <a:ext cx="3824288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8" name="Picture 4" descr="19_18b_Glaciers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1288"/>
            <a:ext cx="4194175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5" descr="19_18c_Glaciers-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332163"/>
            <a:ext cx="4194175" cy="306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433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066800"/>
            <a:ext cx="8001000" cy="2320925"/>
          </a:xfrm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chemeClr val="accent2"/>
                </a:solidFill>
              </a:rPr>
              <a:t>Secondary </a:t>
            </a:r>
            <a:r>
              <a:rPr lang="en-US" sz="3200" dirty="0" smtClean="0">
                <a:solidFill>
                  <a:schemeClr val="accent2"/>
                </a:solidFill>
              </a:rPr>
              <a:t>succession</a:t>
            </a:r>
          </a:p>
          <a:p>
            <a:pPr lvl="1">
              <a:defRPr/>
            </a:pPr>
            <a:r>
              <a:rPr lang="en-US" sz="3200" dirty="0" smtClean="0"/>
              <a:t>Occurs </a:t>
            </a:r>
            <a:r>
              <a:rPr lang="en-US" sz="3200" dirty="0"/>
              <a:t>in an area where a community is disturbed but not decimated </a:t>
            </a:r>
            <a:r>
              <a:rPr lang="en-US" sz="2800" dirty="0"/>
              <a:t>(some soil &amp; life remain)</a:t>
            </a:r>
            <a:r>
              <a:rPr lang="en-US" sz="28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0500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276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3276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682" grpId="0" build="p" bldLvl="3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0850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b="1500"/>
          <a:stretch>
            <a:fillRect/>
          </a:stretch>
        </p:blipFill>
        <p:spPr bwMode="auto">
          <a:xfrm>
            <a:off x="0" y="200025"/>
            <a:ext cx="9144000" cy="65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1" name="Rectangle 3"/>
          <p:cNvSpPr>
            <a:spLocks noChangeArrowheads="1"/>
          </p:cNvSpPr>
          <p:nvPr/>
        </p:nvSpPr>
        <p:spPr bwMode="auto">
          <a:xfrm>
            <a:off x="762000" y="5334000"/>
            <a:ext cx="1676400" cy="457200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60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19_18f_Glaciers-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505200"/>
            <a:ext cx="4419600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4" descr="19_18d_Glaciers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316413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5" descr="19_18e_Glaciers-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275" y="304800"/>
            <a:ext cx="3971925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583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2" descr="0850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0" b="1500"/>
          <a:stretch>
            <a:fillRect/>
          </a:stretch>
        </p:blipFill>
        <p:spPr bwMode="auto">
          <a:xfrm>
            <a:off x="0" y="200025"/>
            <a:ext cx="9144000" cy="654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1171" name="Rectangle 3"/>
          <p:cNvSpPr>
            <a:spLocks noChangeArrowheads="1"/>
          </p:cNvSpPr>
          <p:nvPr/>
        </p:nvSpPr>
        <p:spPr bwMode="auto">
          <a:xfrm>
            <a:off x="762000" y="5334000"/>
            <a:ext cx="1676400" cy="457200"/>
          </a:xfrm>
          <a:prstGeom prst="rect">
            <a:avLst/>
          </a:prstGeom>
          <a:noFill/>
          <a:ln w="5715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Frame 1"/>
          <p:cNvSpPr/>
          <p:nvPr/>
        </p:nvSpPr>
        <p:spPr>
          <a:xfrm>
            <a:off x="2991556" y="6124222"/>
            <a:ext cx="3386666" cy="733778"/>
          </a:xfrm>
          <a:prstGeom prst="fram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179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1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1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3048000"/>
            <a:ext cx="4673600" cy="3505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228600"/>
            <a:ext cx="4368800" cy="3276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400"/>
            <a:ext cx="3657600" cy="5917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7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2" descr="infographic_23_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139700"/>
            <a:ext cx="6032500" cy="659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010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515938"/>
          </a:xfrm>
        </p:spPr>
        <p:txBody>
          <a:bodyPr>
            <a:normAutofit fontScale="90000"/>
          </a:bodyPr>
          <a:lstStyle/>
          <a:p>
            <a:pPr marL="0" indent="0" eaLnBrk="1" hangingPunct="1">
              <a:defRPr/>
            </a:pPr>
            <a:r>
              <a:rPr lang="en-US" i="1" dirty="0" smtClean="0">
                <a:cs typeface="+mj-cs"/>
              </a:rPr>
              <a:t>Global Warming</a:t>
            </a:r>
            <a:endParaRPr lang="en-US" dirty="0" smtClean="0">
              <a:cs typeface="+mj-cs"/>
            </a:endParaRP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11250"/>
            <a:ext cx="8610600" cy="32258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mtClean="0"/>
              <a:t>Since the Industrial Revolution, the concentration of CO</a:t>
            </a:r>
            <a:r>
              <a:rPr lang="en-US" baseline="-25000" smtClean="0"/>
              <a:t>2</a:t>
            </a:r>
            <a:r>
              <a:rPr lang="en-US" smtClean="0"/>
              <a:t> in the atmosphere has been increasing due to the burning of fossil fuels and wood and to deforestation.</a:t>
            </a:r>
          </a:p>
          <a:p>
            <a:pPr lvl="1" eaLnBrk="1" hangingPunct="1">
              <a:defRPr/>
            </a:pPr>
            <a:r>
              <a:rPr lang="en-US" smtClean="0"/>
              <a:t>Increased CO</a:t>
            </a:r>
            <a:r>
              <a:rPr lang="en-US" baseline="-25000" smtClean="0"/>
              <a:t>2</a:t>
            </a:r>
            <a:r>
              <a:rPr lang="en-US" smtClean="0"/>
              <a:t> leads to a Greenhouse effect which increases the temperature near the earth</a:t>
            </a:r>
            <a:r>
              <a:rPr lang="ja-JP" altLang="en-US" smtClean="0"/>
              <a:t>’</a:t>
            </a:r>
            <a:r>
              <a:rPr lang="en-US" smtClean="0"/>
              <a:t>s surface.</a:t>
            </a:r>
          </a:p>
        </p:txBody>
      </p:sp>
      <p:sp>
        <p:nvSpPr>
          <p:cNvPr id="389124" name="Text Box 4"/>
          <p:cNvSpPr txBox="1">
            <a:spLocks noChangeArrowheads="1"/>
          </p:cNvSpPr>
          <p:nvPr/>
        </p:nvSpPr>
        <p:spPr bwMode="auto">
          <a:xfrm>
            <a:off x="228600" y="6537325"/>
            <a:ext cx="548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l">
              <a:defRPr/>
            </a:pPr>
            <a:r>
              <a:rPr lang="en-US" sz="1000">
                <a:latin typeface="Times New Roman" charset="0"/>
                <a:cs typeface="+mn-cs"/>
              </a:rPr>
              <a:t>Copyright © 2007 Pearson Education Inc., publishing as Pearson Benjamin Cummings</a:t>
            </a:r>
          </a:p>
        </p:txBody>
      </p:sp>
      <p:sp>
        <p:nvSpPr>
          <p:cNvPr id="389125" name="Line 5"/>
          <p:cNvSpPr>
            <a:spLocks noChangeShapeType="1"/>
          </p:cNvSpPr>
          <p:nvPr/>
        </p:nvSpPr>
        <p:spPr bwMode="auto">
          <a:xfrm>
            <a:off x="304800" y="6553200"/>
            <a:ext cx="8534400" cy="0"/>
          </a:xfrm>
          <a:prstGeom prst="line">
            <a:avLst/>
          </a:prstGeom>
          <a:noFill/>
          <a:ln w="25400">
            <a:solidFill>
              <a:srgbClr val="004A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9126" name="Line 6"/>
          <p:cNvSpPr>
            <a:spLocks noChangeShapeType="1"/>
          </p:cNvSpPr>
          <p:nvPr/>
        </p:nvSpPr>
        <p:spPr bwMode="auto">
          <a:xfrm>
            <a:off x="304800" y="1035050"/>
            <a:ext cx="8534400" cy="0"/>
          </a:xfrm>
          <a:prstGeom prst="line">
            <a:avLst/>
          </a:prstGeom>
          <a:noFill/>
          <a:ln w="50800">
            <a:solidFill>
              <a:srgbClr val="004A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6034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The Greenhouse Effect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43" y="1447928"/>
            <a:ext cx="3810357" cy="467824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US" dirty="0" smtClean="0"/>
              <a:t>As sunlight shines on earth, it warms the earth’s surface.  This heat radiates back to the atmosphere, where it is absorbed by </a:t>
            </a:r>
            <a:r>
              <a:rPr lang="en-US" b="1" dirty="0" smtClean="0"/>
              <a:t>greenhouse gases</a:t>
            </a:r>
            <a:r>
              <a:rPr lang="en-US" dirty="0" smtClean="0"/>
              <a:t>, keeping the atmosphere and surface of the earth warm.</a:t>
            </a:r>
          </a:p>
        </p:txBody>
      </p:sp>
      <p:pic>
        <p:nvPicPr>
          <p:cNvPr id="128003" name="Picture 2" descr="infographic_23_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714" y="1143477"/>
            <a:ext cx="3831771" cy="5514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523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The Carbon Cycle</a:t>
            </a:r>
            <a:endParaRPr lang="en-US" dirty="0"/>
          </a:p>
        </p:txBody>
      </p:sp>
      <p:pic>
        <p:nvPicPr>
          <p:cNvPr id="119810" name="Picture 2" descr="infographic_23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06413"/>
            <a:ext cx="6942138" cy="592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3676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Box 1"/>
          <p:cNvSpPr txBox="1">
            <a:spLocks noChangeArrowheads="1"/>
          </p:cNvSpPr>
          <p:nvPr/>
        </p:nvSpPr>
        <p:spPr bwMode="auto">
          <a:xfrm>
            <a:off x="609600" y="0"/>
            <a:ext cx="54673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b="1">
                <a:cs typeface="Arial" charset="0"/>
              </a:rPr>
              <a:t>The Earth</a:t>
            </a:r>
            <a:r>
              <a:rPr lang="ja-JP" altLang="en-US" sz="2000" b="1">
                <a:cs typeface="Arial" charset="0"/>
              </a:rPr>
              <a:t>’</a:t>
            </a:r>
            <a:r>
              <a:rPr lang="en-US" altLang="ja-JP" sz="2000" b="1">
                <a:cs typeface="Arial" charset="0"/>
              </a:rPr>
              <a:t>s Surface Temperature is Rising</a:t>
            </a:r>
            <a:endParaRPr lang="en-US" sz="2000" b="1">
              <a:cs typeface="Arial" charset="0"/>
            </a:endParaRPr>
          </a:p>
        </p:txBody>
      </p:sp>
      <p:grpSp>
        <p:nvGrpSpPr>
          <p:cNvPr id="58370" name="Group 6"/>
          <p:cNvGrpSpPr>
            <a:grpSpLocks/>
          </p:cNvGrpSpPr>
          <p:nvPr/>
        </p:nvGrpSpPr>
        <p:grpSpPr bwMode="auto">
          <a:xfrm>
            <a:off x="381000" y="1143000"/>
            <a:ext cx="5181600" cy="5257800"/>
            <a:chOff x="381000" y="381000"/>
            <a:chExt cx="6240363" cy="5867400"/>
          </a:xfrm>
        </p:grpSpPr>
        <p:pic>
          <p:nvPicPr>
            <p:cNvPr id="58381" name="Picture 2" descr="Data graphs show variations in temperatures measured from thermometers over the past 140 years; and thermometers, tree rings, corals, ice cores and historical data over the last millennium. Both graphs show a rise in temperatures over the past 140 years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1051"/>
            <a:stretch>
              <a:fillRect/>
            </a:stretch>
          </p:blipFill>
          <p:spPr bwMode="auto">
            <a:xfrm>
              <a:off x="381000" y="381000"/>
              <a:ext cx="61722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8382" name="Picture 2" descr="Data graphs show variations in temperatures measured from thermometers over the past 140 years; and thermometers, tree rings, corals, ice cores and historical data over the last millennium. Both graphs show a rise in temperatures over the past 140 years.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458"/>
            <a:stretch>
              <a:fillRect/>
            </a:stretch>
          </p:blipFill>
          <p:spPr bwMode="auto">
            <a:xfrm>
              <a:off x="381000" y="3276600"/>
              <a:ext cx="6240363" cy="2971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304800" y="6396038"/>
            <a:ext cx="815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Variations of the Earth</a:t>
            </a:r>
            <a:r>
              <a:rPr lang="ja-JP" altLang="en-US" sz="1200"/>
              <a:t>’</a:t>
            </a:r>
            <a:r>
              <a:rPr lang="en-US" altLang="ja-JP" sz="1200"/>
              <a:t>s surface temperature over the last 140 years and the last millenium. [From the Intergovernmental Panel on Climate Change (IPCC) report, </a:t>
            </a:r>
            <a:r>
              <a:rPr lang="en-US" altLang="ja-JP" sz="1200" i="1"/>
              <a:t>Climate Change 2001: The Scientific Basis</a:t>
            </a:r>
            <a:r>
              <a:rPr lang="en-US" altLang="ja-JP" sz="1200"/>
              <a:t>.] </a:t>
            </a:r>
            <a:endParaRPr lang="en-US" sz="1200"/>
          </a:p>
        </p:txBody>
      </p:sp>
      <p:sp>
        <p:nvSpPr>
          <p:cNvPr id="8" name="TextBox 7"/>
          <p:cNvSpPr txBox="1"/>
          <p:nvPr/>
        </p:nvSpPr>
        <p:spPr>
          <a:xfrm>
            <a:off x="5715000" y="1905000"/>
            <a:ext cx="2133599" cy="7386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/>
              <a:t>Temperature increased an average of 1 degree  F in the last 100 years</a:t>
            </a:r>
          </a:p>
        </p:txBody>
      </p:sp>
      <p:sp>
        <p:nvSpPr>
          <p:cNvPr id="9" name="Right Brace 8"/>
          <p:cNvSpPr/>
          <p:nvPr/>
        </p:nvSpPr>
        <p:spPr>
          <a:xfrm>
            <a:off x="5410200" y="1600200"/>
            <a:ext cx="304800" cy="12954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5486400" y="4038600"/>
            <a:ext cx="304800" cy="1066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91200" y="4038600"/>
            <a:ext cx="2133599" cy="116955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400"/>
              <a:t>Temperature has increased rapidly in the last century compared  to those during the rest of the millenium.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304800" y="304800"/>
            <a:ext cx="8229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cs typeface="Arial" charset="0"/>
              </a:rPr>
              <a:t>As measured directly by thermometers, and through historical records and biological indicators (including tree rings, corals, and ice cores) the temperature on Earth has increased rapidly in the past 140 years. </a:t>
            </a:r>
          </a:p>
        </p:txBody>
      </p:sp>
    </p:spTree>
    <p:extLst>
      <p:ext uri="{BB962C8B-B14F-4D97-AF65-F5344CB8AC3E}">
        <p14:creationId xmlns:p14="http://schemas.microsoft.com/office/powerpoint/2010/main" val="15147936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Ecosystem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Benefits to humans that are provided by natural systems</a:t>
            </a:r>
          </a:p>
          <a:p>
            <a:r>
              <a:rPr lang="en-US" dirty="0" smtClean="0"/>
              <a:t>Can be assigned monetary value (to emphasize benefits)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9743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10600" cy="2197100"/>
          </a:xfrm>
        </p:spPr>
        <p:txBody>
          <a:bodyPr/>
          <a:lstStyle/>
          <a:p>
            <a:pPr marL="0" indent="0" eaLnBrk="1" hangingPunct="1">
              <a:spcBef>
                <a:spcPct val="25000"/>
              </a:spcBef>
              <a:defRPr/>
            </a:pPr>
            <a:r>
              <a:rPr lang="en-US" sz="2800" dirty="0" smtClean="0">
                <a:solidFill>
                  <a:srgbClr val="9D0F22"/>
                </a:solidFill>
                <a:cs typeface="+mn-cs"/>
              </a:rPr>
              <a:t>Water</a:t>
            </a:r>
            <a:r>
              <a:rPr lang="en-US" sz="2800" dirty="0" smtClean="0">
                <a:cs typeface="+mn-cs"/>
              </a:rPr>
              <a:t> moves through the biosphere in a global cycle</a:t>
            </a:r>
            <a:endParaRPr lang="en-US" dirty="0" smtClean="0">
              <a:cs typeface="+mn-cs"/>
            </a:endParaRPr>
          </a:p>
          <a:p>
            <a:pPr marL="798513" lvl="1" indent="-334963" eaLnBrk="1" hangingPunct="1">
              <a:spcBef>
                <a:spcPct val="25000"/>
              </a:spcBef>
              <a:defRPr/>
            </a:pPr>
            <a:r>
              <a:rPr lang="en-US" sz="2800" dirty="0" smtClean="0"/>
              <a:t>Solar heat</a:t>
            </a:r>
          </a:p>
          <a:p>
            <a:pPr marL="1814513" lvl="2" indent="-533400" eaLnBrk="1" hangingPunct="1">
              <a:spcBef>
                <a:spcPct val="25000"/>
              </a:spcBef>
              <a:defRPr/>
            </a:pPr>
            <a:r>
              <a:rPr lang="en-US" sz="2600" dirty="0" smtClean="0"/>
              <a:t>Drives the global water cycle of precipitation, evaporation, and transpiration</a:t>
            </a:r>
            <a:endParaRPr lang="en-US" dirty="0" smtClean="0"/>
          </a:p>
        </p:txBody>
      </p:sp>
      <p:grpSp>
        <p:nvGrpSpPr>
          <p:cNvPr id="118786" name="Group 3"/>
          <p:cNvGrpSpPr>
            <a:grpSpLocks/>
          </p:cNvGrpSpPr>
          <p:nvPr/>
        </p:nvGrpSpPr>
        <p:grpSpPr bwMode="auto">
          <a:xfrm>
            <a:off x="1530350" y="254000"/>
            <a:ext cx="7105650" cy="6276975"/>
            <a:chOff x="964" y="160"/>
            <a:chExt cx="4476" cy="3954"/>
          </a:xfrm>
        </p:grpSpPr>
        <p:sp>
          <p:nvSpPr>
            <p:cNvPr id="467972" name="FlagCount" hidden="1">
              <a:hlinkClick r:id="rId3" action="ppaction://hlinkfile"/>
            </p:cNvPr>
            <p:cNvSpPr>
              <a:spLocks noChangeArrowheads="1"/>
            </p:cNvSpPr>
            <p:nvPr/>
          </p:nvSpPr>
          <p:spPr bwMode="auto">
            <a:xfrm>
              <a:off x="5200" y="160"/>
              <a:ext cx="240" cy="200"/>
            </a:xfrm>
            <a:prstGeom prst="wedgeRoundRectCallout">
              <a:avLst>
                <a:gd name="adj1" fmla="val -43750"/>
                <a:gd name="adj2" fmla="val 70000"/>
                <a:gd name="adj3" fmla="val 16667"/>
              </a:avLst>
            </a:prstGeom>
            <a:solidFill>
              <a:schemeClr val="accent1">
                <a:alpha val="25000"/>
              </a:scheme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400" b="1">
                  <a:latin typeface="Tahoma" charset="0"/>
                  <a:cs typeface="+mn-cs"/>
                </a:rPr>
                <a:t>0</a:t>
              </a:r>
            </a:p>
          </p:txBody>
        </p:sp>
        <p:pic>
          <p:nvPicPr>
            <p:cNvPr id="11878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" y="1987"/>
              <a:ext cx="2127" cy="2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7974" name="Text Box 6"/>
            <p:cNvSpPr txBox="1">
              <a:spLocks noChangeArrowheads="1"/>
            </p:cNvSpPr>
            <p:nvPr/>
          </p:nvSpPr>
          <p:spPr bwMode="auto">
            <a:xfrm>
              <a:off x="2955" y="2269"/>
              <a:ext cx="424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900">
                  <a:cs typeface="+mn-cs"/>
                </a:rPr>
                <a:t>Transport</a:t>
              </a:r>
              <a:br>
                <a:rPr lang="en-US" sz="900">
                  <a:cs typeface="+mn-cs"/>
                </a:rPr>
              </a:br>
              <a:r>
                <a:rPr lang="en-US" sz="900">
                  <a:cs typeface="+mn-cs"/>
                </a:rPr>
                <a:t>over land</a:t>
              </a:r>
            </a:p>
          </p:txBody>
        </p:sp>
        <p:sp>
          <p:nvSpPr>
            <p:cNvPr id="467975" name="Text Box 7"/>
            <p:cNvSpPr txBox="1">
              <a:spLocks noChangeArrowheads="1"/>
            </p:cNvSpPr>
            <p:nvPr/>
          </p:nvSpPr>
          <p:spPr bwMode="auto">
            <a:xfrm>
              <a:off x="2384" y="2464"/>
              <a:ext cx="524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900">
                  <a:cs typeface="+mn-cs"/>
                </a:rPr>
                <a:t>Solar energy</a:t>
              </a:r>
            </a:p>
          </p:txBody>
        </p:sp>
        <p:sp>
          <p:nvSpPr>
            <p:cNvPr id="467976" name="Text Box 8"/>
            <p:cNvSpPr txBox="1">
              <a:spLocks noChangeArrowheads="1"/>
            </p:cNvSpPr>
            <p:nvPr/>
          </p:nvSpPr>
          <p:spPr bwMode="auto">
            <a:xfrm>
              <a:off x="2333" y="2608"/>
              <a:ext cx="75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900">
                  <a:cs typeface="+mn-cs"/>
                </a:rPr>
                <a:t>Net movement of</a:t>
              </a:r>
              <a:br>
                <a:rPr lang="en-US" sz="900">
                  <a:cs typeface="+mn-cs"/>
                </a:rPr>
              </a:br>
              <a:r>
                <a:rPr lang="en-US" sz="900">
                  <a:cs typeface="+mn-cs"/>
                </a:rPr>
                <a:t>water vapor by wind</a:t>
              </a:r>
            </a:p>
          </p:txBody>
        </p:sp>
        <p:sp>
          <p:nvSpPr>
            <p:cNvPr id="467977" name="Text Box 9"/>
            <p:cNvSpPr txBox="1">
              <a:spLocks noChangeArrowheads="1"/>
            </p:cNvSpPr>
            <p:nvPr/>
          </p:nvSpPr>
          <p:spPr bwMode="auto">
            <a:xfrm>
              <a:off x="2612" y="3650"/>
              <a:ext cx="516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900">
                  <a:cs typeface="+mn-cs"/>
                </a:rPr>
                <a:t>Runoff and</a:t>
              </a:r>
            </a:p>
            <a:p>
              <a:pPr algn="l">
                <a:defRPr/>
              </a:pPr>
              <a:r>
                <a:rPr lang="en-US" sz="900">
                  <a:cs typeface="+mn-cs"/>
                </a:rPr>
                <a:t>groundwater</a:t>
              </a:r>
            </a:p>
          </p:txBody>
        </p:sp>
        <p:sp>
          <p:nvSpPr>
            <p:cNvPr id="467978" name="Text Box 10"/>
            <p:cNvSpPr txBox="1">
              <a:spLocks noChangeArrowheads="1"/>
            </p:cNvSpPr>
            <p:nvPr/>
          </p:nvSpPr>
          <p:spPr bwMode="auto">
            <a:xfrm>
              <a:off x="3235" y="3398"/>
              <a:ext cx="476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900">
                  <a:cs typeface="+mn-cs"/>
                </a:rPr>
                <a:t>Percolation</a:t>
              </a:r>
            </a:p>
            <a:p>
              <a:pPr algn="l">
                <a:defRPr/>
              </a:pPr>
              <a:r>
                <a:rPr lang="en-US" sz="900">
                  <a:cs typeface="+mn-cs"/>
                </a:rPr>
                <a:t>through</a:t>
              </a:r>
              <a:br>
                <a:rPr lang="en-US" sz="900">
                  <a:cs typeface="+mn-cs"/>
                </a:rPr>
              </a:br>
              <a:r>
                <a:rPr lang="en-US" sz="900">
                  <a:cs typeface="+mn-cs"/>
                </a:rPr>
                <a:t>soil</a:t>
              </a:r>
            </a:p>
          </p:txBody>
        </p:sp>
        <p:sp>
          <p:nvSpPr>
            <p:cNvPr id="467979" name="Text Box 11"/>
            <p:cNvSpPr txBox="1">
              <a:spLocks noChangeArrowheads="1"/>
            </p:cNvSpPr>
            <p:nvPr/>
          </p:nvSpPr>
          <p:spPr bwMode="auto">
            <a:xfrm>
              <a:off x="3296" y="2858"/>
              <a:ext cx="51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900">
                  <a:cs typeface="+mn-cs"/>
                </a:rPr>
                <a:t>Precipitation</a:t>
              </a:r>
              <a:br>
                <a:rPr lang="en-US" sz="900">
                  <a:cs typeface="+mn-cs"/>
                </a:rPr>
              </a:br>
              <a:r>
                <a:rPr lang="en-US" sz="900">
                  <a:cs typeface="+mn-cs"/>
                </a:rPr>
                <a:t>over land</a:t>
              </a:r>
            </a:p>
          </p:txBody>
        </p:sp>
        <p:sp>
          <p:nvSpPr>
            <p:cNvPr id="467980" name="Text Box 12"/>
            <p:cNvSpPr txBox="1">
              <a:spLocks noChangeArrowheads="1"/>
            </p:cNvSpPr>
            <p:nvPr/>
          </p:nvSpPr>
          <p:spPr bwMode="auto">
            <a:xfrm>
              <a:off x="2437" y="3053"/>
              <a:ext cx="676" cy="3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900">
                  <a:cs typeface="+mn-cs"/>
                </a:rPr>
                <a:t>Evaporation and</a:t>
              </a:r>
            </a:p>
            <a:p>
              <a:pPr algn="l">
                <a:defRPr/>
              </a:pPr>
              <a:r>
                <a:rPr lang="en-US" sz="900">
                  <a:cs typeface="+mn-cs"/>
                </a:rPr>
                <a:t>transpiration from</a:t>
              </a:r>
            </a:p>
            <a:p>
              <a:pPr algn="l">
                <a:defRPr/>
              </a:pPr>
              <a:r>
                <a:rPr lang="en-US" sz="900">
                  <a:cs typeface="+mn-cs"/>
                </a:rPr>
                <a:t>land</a:t>
              </a:r>
            </a:p>
          </p:txBody>
        </p:sp>
        <p:sp>
          <p:nvSpPr>
            <p:cNvPr id="467981" name="Text Box 13"/>
            <p:cNvSpPr txBox="1">
              <a:spLocks noChangeArrowheads="1"/>
            </p:cNvSpPr>
            <p:nvPr/>
          </p:nvSpPr>
          <p:spPr bwMode="auto">
            <a:xfrm>
              <a:off x="1935" y="2925"/>
              <a:ext cx="512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900">
                  <a:cs typeface="+mn-cs"/>
                </a:rPr>
                <a:t>Precipitation</a:t>
              </a:r>
            </a:p>
            <a:p>
              <a:pPr algn="l">
                <a:defRPr/>
              </a:pPr>
              <a:r>
                <a:rPr lang="en-US" sz="900">
                  <a:cs typeface="+mn-cs"/>
                </a:rPr>
                <a:t>over ocean</a:t>
              </a:r>
            </a:p>
          </p:txBody>
        </p:sp>
        <p:sp>
          <p:nvSpPr>
            <p:cNvPr id="467982" name="Text Box 14"/>
            <p:cNvSpPr txBox="1">
              <a:spLocks noChangeArrowheads="1"/>
            </p:cNvSpPr>
            <p:nvPr/>
          </p:nvSpPr>
          <p:spPr bwMode="auto">
            <a:xfrm>
              <a:off x="964" y="3727"/>
              <a:ext cx="1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467983" name="Text Box 15"/>
            <p:cNvSpPr txBox="1">
              <a:spLocks noChangeArrowheads="1"/>
            </p:cNvSpPr>
            <p:nvPr/>
          </p:nvSpPr>
          <p:spPr bwMode="auto">
            <a:xfrm>
              <a:off x="2358" y="2881"/>
              <a:ext cx="500" cy="2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900">
                  <a:cs typeface="+mn-cs"/>
                </a:rPr>
                <a:t>Evaporation</a:t>
              </a:r>
              <a:br>
                <a:rPr lang="en-US" sz="900">
                  <a:cs typeface="+mn-cs"/>
                </a:rPr>
              </a:br>
              <a:r>
                <a:rPr lang="en-US" sz="900">
                  <a:cs typeface="+mn-cs"/>
                </a:rPr>
                <a:t>from ocean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057042" y="101024"/>
            <a:ext cx="296006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The Water Cycle</a:t>
            </a:r>
            <a:endParaRPr lang="en-US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975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930275"/>
          </a:xfrm>
        </p:spPr>
        <p:txBody>
          <a:bodyPr>
            <a:normAutofit fontScale="90000"/>
          </a:bodyPr>
          <a:lstStyle/>
          <a:p>
            <a:pPr marL="0" indent="0" eaLnBrk="1" hangingPunct="1">
              <a:defRPr/>
            </a:pPr>
            <a:r>
              <a:rPr lang="en-US" i="1" dirty="0" smtClean="0">
                <a:cs typeface="+mj-cs"/>
              </a:rPr>
              <a:t>Ecosystem Services: Do Forests Protect Environment for Humans?</a:t>
            </a:r>
            <a:endParaRPr lang="en-US" dirty="0" smtClean="0">
              <a:cs typeface="+mj-cs"/>
            </a:endParaRPr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11250"/>
            <a:ext cx="8610600" cy="109855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dirty="0" smtClean="0"/>
              <a:t>The Hubbard Brook Experimental Forest is a study site for chemical cycling in a forest watershed.</a:t>
            </a:r>
          </a:p>
        </p:txBody>
      </p:sp>
      <p:sp>
        <p:nvSpPr>
          <p:cNvPr id="244740" name="Text Box 4"/>
          <p:cNvSpPr txBox="1">
            <a:spLocks noChangeArrowheads="1"/>
          </p:cNvSpPr>
          <p:nvPr/>
        </p:nvSpPr>
        <p:spPr bwMode="auto">
          <a:xfrm>
            <a:off x="228600" y="6537325"/>
            <a:ext cx="548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l">
              <a:defRPr/>
            </a:pPr>
            <a:r>
              <a:rPr lang="en-US" sz="1000">
                <a:latin typeface="Times New Roman" charset="0"/>
                <a:cs typeface="+mn-cs"/>
              </a:rPr>
              <a:t>Copyright © 2007 Pearson Education Inc., publishing as Pearson Benjamin Cummings</a:t>
            </a:r>
          </a:p>
        </p:txBody>
      </p:sp>
      <p:sp>
        <p:nvSpPr>
          <p:cNvPr id="244741" name="Line 5"/>
          <p:cNvSpPr>
            <a:spLocks noChangeShapeType="1"/>
          </p:cNvSpPr>
          <p:nvPr/>
        </p:nvSpPr>
        <p:spPr bwMode="auto">
          <a:xfrm>
            <a:off x="304800" y="6553200"/>
            <a:ext cx="8534400" cy="0"/>
          </a:xfrm>
          <a:prstGeom prst="line">
            <a:avLst/>
          </a:prstGeom>
          <a:noFill/>
          <a:ln w="25400">
            <a:solidFill>
              <a:srgbClr val="004A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44742" name="Line 6"/>
          <p:cNvSpPr>
            <a:spLocks noChangeShapeType="1"/>
          </p:cNvSpPr>
          <p:nvPr/>
        </p:nvSpPr>
        <p:spPr bwMode="auto">
          <a:xfrm>
            <a:off x="304800" y="1151842"/>
            <a:ext cx="8534400" cy="0"/>
          </a:xfrm>
          <a:prstGeom prst="line">
            <a:avLst/>
          </a:prstGeom>
          <a:noFill/>
          <a:ln w="50800">
            <a:solidFill>
              <a:srgbClr val="004A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05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10600" cy="1773238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mtClean="0"/>
              <a:t>One valley was completely deforested,</a:t>
            </a:r>
          </a:p>
          <a:p>
            <a:pPr lvl="2" eaLnBrk="1" hangingPunct="1">
              <a:defRPr/>
            </a:pPr>
            <a:r>
              <a:rPr lang="en-US" smtClean="0"/>
              <a:t>And the inflow and outflow of water and minerals was compared to a control area.</a:t>
            </a:r>
          </a:p>
        </p:txBody>
      </p:sp>
      <p:pic>
        <p:nvPicPr>
          <p:cNvPr id="84994" name="Picture 3" descr="20_07b_HubbardBrookStdy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90800"/>
            <a:ext cx="44958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87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1" name="Picture 3" descr="20_07c_HubbardBrookStdy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486775" cy="492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7829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UCOR 3800 Global Challenges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2869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Fragmentation</a:t>
            </a:r>
            <a:r>
              <a:rPr lang="en-US" dirty="0" smtClean="0"/>
              <a:t> is the term that describes allowing areas of large forests to be cut down in ways that leaves small parts intact.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Corridors</a:t>
            </a:r>
            <a:r>
              <a:rPr lang="en-US" dirty="0" smtClean="0"/>
              <a:t> are intact ecosystems left between fragments to allow movement of animals between them.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181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68263"/>
            <a:ext cx="8001000" cy="6275387"/>
          </a:xfrm>
        </p:spPr>
        <p:txBody>
          <a:bodyPr/>
          <a:lstStyle/>
          <a:p>
            <a:pPr marL="0" indent="0" eaLnBrk="1" hangingPunct="1">
              <a:defRPr/>
            </a:pPr>
            <a:r>
              <a:rPr lang="en-US" sz="3400" smtClean="0">
                <a:cs typeface="+mn-cs"/>
              </a:rPr>
              <a:t>Effects of deforestation:</a:t>
            </a:r>
            <a:endParaRPr lang="en-US" sz="3400" smtClean="0">
              <a:solidFill>
                <a:schemeClr val="folHlink"/>
              </a:solidFill>
              <a:cs typeface="+mn-cs"/>
            </a:endParaRPr>
          </a:p>
          <a:p>
            <a:pPr marL="0" indent="0" eaLnBrk="1" hangingPunct="1">
              <a:defRPr/>
            </a:pPr>
            <a:r>
              <a:rPr lang="en-US" smtClean="0">
                <a:cs typeface="+mn-cs"/>
              </a:rPr>
              <a:t>Food web topples</a:t>
            </a:r>
          </a:p>
          <a:p>
            <a:pPr marL="0" indent="0" eaLnBrk="1" hangingPunct="1">
              <a:defRPr/>
            </a:pPr>
            <a:r>
              <a:rPr lang="en-US" smtClean="0">
                <a:cs typeface="+mn-cs"/>
              </a:rPr>
              <a:t>Promotes soil erosion</a:t>
            </a:r>
          </a:p>
          <a:p>
            <a:pPr lvl="1" eaLnBrk="1" hangingPunct="1">
              <a:defRPr/>
            </a:pPr>
            <a:r>
              <a:rPr lang="en-US" sz="2800" smtClean="0"/>
              <a:t>reduces soil fertility</a:t>
            </a:r>
          </a:p>
          <a:p>
            <a:pPr lvl="1" eaLnBrk="1" hangingPunct="1">
              <a:defRPr/>
            </a:pPr>
            <a:r>
              <a:rPr lang="en-US" sz="2800" smtClean="0"/>
              <a:t>contributes to water pollution</a:t>
            </a:r>
            <a:endParaRPr lang="en-US" sz="2500" smtClean="0"/>
          </a:p>
          <a:p>
            <a:pPr marL="0" indent="0" eaLnBrk="1" hangingPunct="1">
              <a:defRPr/>
            </a:pPr>
            <a:r>
              <a:rPr lang="en-US" smtClean="0">
                <a:cs typeface="+mn-cs"/>
              </a:rPr>
              <a:t>Enhances the greenhouse effect</a:t>
            </a:r>
            <a:r>
              <a:rPr lang="en-US" sz="2500" smtClean="0">
                <a:cs typeface="+mn-cs"/>
              </a:rPr>
              <a:t> </a:t>
            </a:r>
          </a:p>
          <a:p>
            <a:pPr lvl="1" eaLnBrk="1" hangingPunct="1">
              <a:defRPr/>
            </a:pPr>
            <a:r>
              <a:rPr lang="en-US" sz="2800" smtClean="0"/>
              <a:t>burning releases CO</a:t>
            </a:r>
            <a:r>
              <a:rPr lang="en-US" sz="2800" b="1" baseline="-25000" smtClean="0"/>
              <a:t>2</a:t>
            </a:r>
            <a:r>
              <a:rPr lang="en-US" sz="2800" smtClean="0"/>
              <a:t> </a:t>
            </a:r>
          </a:p>
          <a:p>
            <a:pPr lvl="1" eaLnBrk="1" hangingPunct="1">
              <a:defRPr/>
            </a:pPr>
            <a:r>
              <a:rPr lang="en-US" sz="2800" smtClean="0"/>
              <a:t>fewer trees means less CO</a:t>
            </a:r>
            <a:r>
              <a:rPr lang="en-US" sz="2800" b="1" baseline="-25000" smtClean="0"/>
              <a:t>2</a:t>
            </a:r>
            <a:r>
              <a:rPr lang="en-US" sz="2800" smtClean="0"/>
              <a:t> being used up </a:t>
            </a:r>
          </a:p>
          <a:p>
            <a:pPr lvl="1" eaLnBrk="1" hangingPunct="1">
              <a:buFont typeface="Times" charset="0"/>
              <a:buNone/>
              <a:defRPr/>
            </a:pPr>
            <a:endParaRPr lang="en-US" sz="2800" b="1" baseline="-25000" smtClean="0"/>
          </a:p>
        </p:txBody>
      </p:sp>
    </p:spTree>
    <p:extLst>
      <p:ext uri="{BB962C8B-B14F-4D97-AF65-F5344CB8AC3E}">
        <p14:creationId xmlns:p14="http://schemas.microsoft.com/office/powerpoint/2010/main" val="3116374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54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354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3543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3543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500"/>
                                        <p:tgtEl>
                                          <p:spTgt spid="3543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2" dur="500"/>
                                        <p:tgtEl>
                                          <p:spTgt spid="3543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7" dur="500"/>
                                        <p:tgtEl>
                                          <p:spTgt spid="3543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2" dur="500"/>
                                        <p:tgtEl>
                                          <p:spTgt spid="35430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4306" grpId="0" build="p" bldLvl="3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dirty="0" smtClean="0">
                <a:solidFill>
                  <a:srgbClr val="0000FF"/>
                </a:solidFill>
              </a:rPr>
              <a:t>watershed</a:t>
            </a:r>
            <a:r>
              <a:rPr lang="en-US" dirty="0" smtClean="0"/>
              <a:t> is the land area that collects precipitation and funnels it into rivers or other water bodies.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2200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76200"/>
            <a:ext cx="8001000" cy="3540125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dirty="0" smtClean="0">
                <a:solidFill>
                  <a:srgbClr val="0000FF"/>
                </a:solidFill>
                <a:cs typeface="+mn-cs"/>
              </a:rPr>
              <a:t>Loss of Biodiversity</a:t>
            </a:r>
          </a:p>
          <a:p>
            <a:pPr lvl="1" eaLnBrk="1" hangingPunct="1">
              <a:buFont typeface="Times" charset="0"/>
              <a:buNone/>
              <a:defRPr/>
            </a:pPr>
            <a:r>
              <a:rPr lang="en-US" sz="2600" dirty="0" smtClean="0"/>
              <a:t>Biodiversity is believed to be a critical factor in maintaining the stability of natural systems</a:t>
            </a:r>
            <a:r>
              <a:rPr lang="en-US" sz="2100" dirty="0" smtClean="0"/>
              <a:t>.</a:t>
            </a:r>
            <a:endParaRPr lang="en-US" sz="2100" dirty="0" smtClean="0"/>
          </a:p>
        </p:txBody>
      </p:sp>
    </p:spTree>
    <p:extLst>
      <p:ext uri="{BB962C8B-B14F-4D97-AF65-F5344CB8AC3E}">
        <p14:creationId xmlns:p14="http://schemas.microsoft.com/office/powerpoint/2010/main" val="339191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768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3768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834" grpId="0" build="p" bldLvl="3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609600"/>
            <a:ext cx="5257800" cy="549275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mtClean="0"/>
              <a:t>the diversity of ecosystems.</a:t>
            </a:r>
          </a:p>
          <a:p>
            <a:pPr lvl="1" eaLnBrk="1" hangingPunct="1">
              <a:defRPr/>
            </a:pPr>
            <a:r>
              <a:rPr lang="en-US" smtClean="0"/>
              <a:t>the variety of species that make up the biological community of any ecosystem.</a:t>
            </a:r>
          </a:p>
          <a:p>
            <a:pPr lvl="1" eaLnBrk="1" hangingPunct="1">
              <a:defRPr/>
            </a:pPr>
            <a:r>
              <a:rPr lang="en-US" smtClean="0"/>
              <a:t>the genetic variation within each species.</a:t>
            </a:r>
          </a:p>
          <a:p>
            <a:pPr lvl="1" eaLnBrk="1" hangingPunct="1">
              <a:defRPr/>
            </a:pPr>
            <a:endParaRPr lang="en-US" smtClean="0"/>
          </a:p>
          <a:p>
            <a:pPr lvl="1" eaLnBrk="1" hangingPunct="1">
              <a:defRPr/>
            </a:pPr>
            <a:endParaRPr lang="en-US" smtClean="0"/>
          </a:p>
        </p:txBody>
      </p:sp>
      <p:pic>
        <p:nvPicPr>
          <p:cNvPr id="103426" name="Picture 3" descr="20_13_RainForest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447800"/>
            <a:ext cx="35401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0388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534400" cy="50323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>
                <a:solidFill>
                  <a:srgbClr val="9D0F22"/>
                </a:solidFill>
                <a:cs typeface="+mj-cs"/>
              </a:rPr>
              <a:t>The Three Levels of Biodiversity</a:t>
            </a:r>
            <a:endParaRPr lang="en-US" smtClean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5036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301550"/>
                </a:solidFill>
                <a:cs typeface="+mj-cs"/>
              </a:rPr>
              <a:t>The Biodiversity Crisis</a:t>
            </a:r>
            <a:endParaRPr lang="en-US" smtClean="0">
              <a:cs typeface="+mj-cs"/>
            </a:endParaRPr>
          </a:p>
        </p:txBody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59547"/>
            <a:ext cx="8610600" cy="352425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dirty="0" smtClean="0"/>
              <a:t>The effect of human activity on ecosystems is an alarming biodiversity crisis</a:t>
            </a:r>
          </a:p>
          <a:p>
            <a:pPr lvl="1" eaLnBrk="1" hangingPunct="1">
              <a:defRPr/>
            </a:pPr>
            <a:r>
              <a:rPr lang="en-US" dirty="0" smtClean="0"/>
              <a:t>Several researchers estimate that at the current rate of destruction, over </a:t>
            </a:r>
            <a:r>
              <a:rPr lang="en-US" b="1" dirty="0" smtClean="0">
                <a:solidFill>
                  <a:srgbClr val="0066CC"/>
                </a:solidFill>
              </a:rPr>
              <a:t>half</a:t>
            </a:r>
            <a:r>
              <a:rPr lang="en-US" dirty="0" smtClean="0"/>
              <a:t> of all plant and animal species will be gone by the end of the 21st century.</a:t>
            </a:r>
          </a:p>
          <a:p>
            <a:pPr lvl="1" eaLnBrk="1" hangingPunct="1">
              <a:buFont typeface="Times" charset="0"/>
              <a:buNone/>
              <a:defRPr/>
            </a:pP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2478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mtClean="0">
                <a:solidFill>
                  <a:srgbClr val="9D0F22"/>
                </a:solidFill>
                <a:cs typeface="+mj-cs"/>
              </a:rPr>
              <a:t>The Loss of Species</a:t>
            </a:r>
            <a:endParaRPr lang="en-US" smtClean="0">
              <a:cs typeface="+mj-cs"/>
            </a:endParaRPr>
          </a:p>
        </p:txBody>
      </p:sp>
      <p:sp>
        <p:nvSpPr>
          <p:cNvPr id="401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430349"/>
            <a:ext cx="8610600" cy="205105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dirty="0" smtClean="0"/>
              <a:t>The current mass extinction</a:t>
            </a:r>
          </a:p>
          <a:p>
            <a:pPr lvl="2" eaLnBrk="1" hangingPunct="1">
              <a:defRPr/>
            </a:pPr>
            <a:r>
              <a:rPr lang="en-US" dirty="0" smtClean="0"/>
              <a:t>Is being caused by human activity.</a:t>
            </a:r>
          </a:p>
          <a:p>
            <a:pPr lvl="2" eaLnBrk="1" hangingPunct="1">
              <a:defRPr/>
            </a:pPr>
            <a:r>
              <a:rPr lang="en-US" dirty="0" smtClean="0"/>
              <a:t>Is broader and </a:t>
            </a:r>
            <a:r>
              <a:rPr lang="en-US" dirty="0" smtClean="0">
                <a:solidFill>
                  <a:srgbClr val="0000FF"/>
                </a:solidFill>
              </a:rPr>
              <a:t>faster</a:t>
            </a:r>
            <a:r>
              <a:rPr lang="en-US" dirty="0" smtClean="0"/>
              <a:t> than other past extinctions.</a:t>
            </a:r>
          </a:p>
        </p:txBody>
      </p:sp>
    </p:spTree>
    <p:extLst>
      <p:ext uri="{BB962C8B-B14F-4D97-AF65-F5344CB8AC3E}">
        <p14:creationId xmlns:p14="http://schemas.microsoft.com/office/powerpoint/2010/main" val="21612611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685800"/>
            <a:ext cx="8610600" cy="489585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smtClean="0"/>
              <a:t>12% of the known bird species in the world and 24% of the known mammal species are threatened with extinction.</a:t>
            </a:r>
          </a:p>
          <a:p>
            <a:pPr lvl="1" eaLnBrk="1" hangingPunct="1">
              <a:defRPr/>
            </a:pPr>
            <a:r>
              <a:rPr lang="en-US" smtClean="0"/>
              <a:t>Of the 20,000 known plant species in the United States, 200 have become extinct and 730 are endangered or threatened.</a:t>
            </a:r>
          </a:p>
          <a:p>
            <a:pPr lvl="1" eaLnBrk="1" hangingPunct="1">
              <a:defRPr/>
            </a:pPr>
            <a:r>
              <a:rPr lang="en-US" smtClean="0"/>
              <a:t>About 20% of the known freshwater fishes in the world have become extinct or are seriously threatened.</a:t>
            </a:r>
          </a:p>
        </p:txBody>
      </p:sp>
    </p:spTree>
    <p:extLst>
      <p:ext uri="{BB962C8B-B14F-4D97-AF65-F5344CB8AC3E}">
        <p14:creationId xmlns:p14="http://schemas.microsoft.com/office/powerpoint/2010/main" val="24554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534400" cy="914400"/>
          </a:xfrm>
        </p:spPr>
        <p:txBody>
          <a:bodyPr>
            <a:normAutofit/>
          </a:bodyPr>
          <a:lstStyle/>
          <a:p>
            <a:pPr marL="0" indent="0" eaLnBrk="1" hangingPunct="1">
              <a:defRPr/>
            </a:pPr>
            <a:r>
              <a:rPr lang="en-US" dirty="0" smtClean="0">
                <a:solidFill>
                  <a:srgbClr val="9D0F22"/>
                </a:solidFill>
                <a:cs typeface="+mj-cs"/>
              </a:rPr>
              <a:t>Main Cause of the Biodiversity Crisis</a:t>
            </a:r>
            <a:r>
              <a:rPr lang="en-US" dirty="0" smtClean="0">
                <a:cs typeface="+mj-cs"/>
              </a:rPr>
              <a:t> </a:t>
            </a:r>
          </a:p>
        </p:txBody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610600" cy="1701800"/>
          </a:xfrm>
        </p:spPr>
        <p:txBody>
          <a:bodyPr/>
          <a:lstStyle/>
          <a:p>
            <a:pPr lvl="1" eaLnBrk="1" hangingPunct="1">
              <a:defRPr/>
            </a:pPr>
            <a:r>
              <a:rPr lang="en-US" dirty="0" smtClean="0"/>
              <a:t>Human alteration of habitat</a:t>
            </a:r>
          </a:p>
          <a:p>
            <a:pPr lvl="2" eaLnBrk="1" hangingPunct="1">
              <a:defRPr/>
            </a:pPr>
            <a:r>
              <a:rPr lang="en-US" dirty="0" smtClean="0"/>
              <a:t>Poses the </a:t>
            </a:r>
            <a:r>
              <a:rPr lang="en-US" dirty="0" smtClean="0">
                <a:solidFill>
                  <a:srgbClr val="FF0000"/>
                </a:solidFill>
              </a:rPr>
              <a:t>single greatest threat </a:t>
            </a:r>
            <a:r>
              <a:rPr lang="en-US" dirty="0" smtClean="0"/>
              <a:t>to biodiversity throughout the biosphere.</a:t>
            </a:r>
          </a:p>
        </p:txBody>
      </p:sp>
      <p:sp>
        <p:nvSpPr>
          <p:cNvPr id="407556" name="Text Box 4"/>
          <p:cNvSpPr txBox="1">
            <a:spLocks noChangeArrowheads="1"/>
          </p:cNvSpPr>
          <p:nvPr/>
        </p:nvSpPr>
        <p:spPr bwMode="auto">
          <a:xfrm>
            <a:off x="228600" y="6537325"/>
            <a:ext cx="54864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l">
              <a:defRPr/>
            </a:pPr>
            <a:r>
              <a:rPr lang="en-US" sz="1000">
                <a:latin typeface="Times New Roman" charset="0"/>
                <a:cs typeface="+mn-cs"/>
              </a:rPr>
              <a:t>Copyright © 2007 Pearson Education Inc., publishing as Pearson Benjamin Cummings</a:t>
            </a:r>
          </a:p>
        </p:txBody>
      </p:sp>
      <p:sp>
        <p:nvSpPr>
          <p:cNvPr id="407557" name="Line 5"/>
          <p:cNvSpPr>
            <a:spLocks noChangeShapeType="1"/>
          </p:cNvSpPr>
          <p:nvPr/>
        </p:nvSpPr>
        <p:spPr bwMode="auto">
          <a:xfrm>
            <a:off x="304800" y="6553200"/>
            <a:ext cx="8534400" cy="0"/>
          </a:xfrm>
          <a:prstGeom prst="line">
            <a:avLst/>
          </a:prstGeom>
          <a:noFill/>
          <a:ln w="25400">
            <a:solidFill>
              <a:srgbClr val="004A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07558" name="Line 6"/>
          <p:cNvSpPr>
            <a:spLocks noChangeShapeType="1"/>
          </p:cNvSpPr>
          <p:nvPr/>
        </p:nvSpPr>
        <p:spPr bwMode="auto">
          <a:xfrm>
            <a:off x="304800" y="1035050"/>
            <a:ext cx="8534400" cy="0"/>
          </a:xfrm>
          <a:prstGeom prst="line">
            <a:avLst/>
          </a:prstGeom>
          <a:noFill/>
          <a:ln w="50800">
            <a:solidFill>
              <a:srgbClr val="004A3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113670" name="Picture 7" descr="20_15a_BiodiversityCrisis-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28925"/>
            <a:ext cx="52133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0684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</a:t>
            </a:r>
            <a:r>
              <a:rPr lang="en-US" dirty="0" smtClean="0">
                <a:solidFill>
                  <a:srgbClr val="0000FF"/>
                </a:solidFill>
              </a:rPr>
              <a:t>endemic species </a:t>
            </a:r>
            <a:r>
              <a:rPr lang="en-US" dirty="0" smtClean="0"/>
              <a:t>is a species that is native to a habitat and is not found elsewhere.</a:t>
            </a:r>
          </a:p>
          <a:p>
            <a:r>
              <a:rPr lang="en-US" dirty="0" smtClean="0"/>
              <a:t>Preserving endemic species is a high conservation </a:t>
            </a:r>
            <a:r>
              <a:rPr lang="en-US" dirty="0" smtClean="0"/>
              <a:t>priority.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668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200" y="474345"/>
            <a:ext cx="8305800" cy="5509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u="sng" dirty="0"/>
              <a:t>UCOR </a:t>
            </a:r>
            <a:r>
              <a:rPr lang="en-US" sz="2200" b="1" u="sng" dirty="0" smtClean="0"/>
              <a:t>3600</a:t>
            </a:r>
            <a:r>
              <a:rPr lang="en-US" sz="2200" b="1" u="sng" dirty="0"/>
              <a:t>/</a:t>
            </a:r>
            <a:r>
              <a:rPr lang="en-US" sz="2200" b="1" u="sng" dirty="0" smtClean="0"/>
              <a:t>3800</a:t>
            </a:r>
            <a:r>
              <a:rPr lang="en-US" sz="2200" b="1" u="sng" dirty="0"/>
              <a:t>: </a:t>
            </a:r>
            <a:r>
              <a:rPr lang="en-US" sz="2200" b="1" u="sng" dirty="0" smtClean="0"/>
              <a:t>Natural/Social </a:t>
            </a:r>
            <a:r>
              <a:rPr lang="en-US" sz="2200" b="1" u="sng" dirty="0"/>
              <a:t>Science and Global Challenges Core Learning Objectives</a:t>
            </a:r>
            <a:endParaRPr lang="en-US" sz="2200" dirty="0"/>
          </a:p>
          <a:p>
            <a:endParaRPr lang="en-US" sz="2200" dirty="0" smtClean="0"/>
          </a:p>
          <a:p>
            <a:pPr marL="342900" lvl="0" indent="-342900">
              <a:buFont typeface="Arial"/>
              <a:buChar char="•"/>
            </a:pPr>
            <a:r>
              <a:rPr lang="en-US" sz="2200" dirty="0" smtClean="0"/>
              <a:t>Gain </a:t>
            </a:r>
            <a:r>
              <a:rPr lang="en-US" sz="2200" dirty="0"/>
              <a:t>additional scientific knowledge and improve </a:t>
            </a:r>
            <a:r>
              <a:rPr lang="en-US" sz="2200" dirty="0" smtClean="0"/>
              <a:t>your ability </a:t>
            </a:r>
            <a:r>
              <a:rPr lang="en-US" sz="2200" dirty="0"/>
              <a:t>to use rigorous scientific thinking to answer questions and solve problems.</a:t>
            </a:r>
          </a:p>
          <a:p>
            <a:pPr marL="342900" lvl="0" indent="-342900">
              <a:buFont typeface="Arial"/>
              <a:buChar char="•"/>
            </a:pPr>
            <a:r>
              <a:rPr lang="en-US" sz="2200" dirty="0"/>
              <a:t>Develop </a:t>
            </a:r>
            <a:r>
              <a:rPr lang="en-US" sz="2200" dirty="0" smtClean="0"/>
              <a:t>your ability </a:t>
            </a:r>
            <a:r>
              <a:rPr lang="en-US" sz="2200" dirty="0"/>
              <a:t>to reflect on and use relevant knowledge </a:t>
            </a:r>
            <a:r>
              <a:rPr lang="en-US" sz="2200" dirty="0" smtClean="0"/>
              <a:t>you have </a:t>
            </a:r>
            <a:r>
              <a:rPr lang="en-US" sz="2200" dirty="0"/>
              <a:t>learned in other courses across a variety of disciplines. </a:t>
            </a:r>
          </a:p>
          <a:p>
            <a:pPr marL="342900" lvl="0" indent="-342900">
              <a:buFont typeface="Arial"/>
              <a:buChar char="•"/>
            </a:pPr>
            <a:r>
              <a:rPr lang="en-US" sz="2200" dirty="0" smtClean="0"/>
              <a:t>Become an </a:t>
            </a:r>
            <a:r>
              <a:rPr lang="en-US" sz="2200" dirty="0"/>
              <a:t>effective </a:t>
            </a:r>
            <a:r>
              <a:rPr lang="en-US" sz="2200" dirty="0" smtClean="0"/>
              <a:t>writer, </a:t>
            </a:r>
            <a:r>
              <a:rPr lang="en-US" sz="2200" dirty="0"/>
              <a:t>including writers of high quality academic prose. </a:t>
            </a:r>
          </a:p>
          <a:p>
            <a:pPr marL="342900" lvl="0" indent="-342900">
              <a:buFont typeface="Arial"/>
              <a:buChar char="•"/>
            </a:pPr>
            <a:r>
              <a:rPr lang="en-US" sz="2200" dirty="0"/>
              <a:t>Learn to engage in persuasive communication in appropriate civic spheres. </a:t>
            </a:r>
          </a:p>
          <a:p>
            <a:pPr marL="342900" lvl="0" indent="-342900">
              <a:buFont typeface="Arial"/>
              <a:buChar char="•"/>
            </a:pPr>
            <a:r>
              <a:rPr lang="en-US" sz="2200" dirty="0"/>
              <a:t>Deeply understand a major global issue or challenge (primarily through the perspective of a </a:t>
            </a:r>
            <a:r>
              <a:rPr lang="en-US" sz="2200" dirty="0" smtClean="0"/>
              <a:t>natural/social </a:t>
            </a:r>
            <a:r>
              <a:rPr lang="en-US" sz="2200" dirty="0"/>
              <a:t>sciences discipline). </a:t>
            </a:r>
          </a:p>
          <a:p>
            <a:pPr marL="342900" lvl="0" indent="-342900">
              <a:buFont typeface="Arial"/>
              <a:buChar char="•"/>
            </a:pPr>
            <a:r>
              <a:rPr lang="en-US" sz="2200" dirty="0"/>
              <a:t>Understand relevant cultural dimensions of the global challenges being studied and, when appropriate, develop awareness and skills in cross-cultural engagement.</a:t>
            </a:r>
          </a:p>
        </p:txBody>
      </p:sp>
    </p:spTree>
    <p:extLst>
      <p:ext uri="{BB962C8B-B14F-4D97-AF65-F5344CB8AC3E}">
        <p14:creationId xmlns:p14="http://schemas.microsoft.com/office/powerpoint/2010/main" val="1492093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Conservation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Co-management </a:t>
            </a:r>
            <a:r>
              <a:rPr lang="en-US" dirty="0"/>
              <a:t>is one form of collective action whereby resource stakeholders work together with a government agency to undertake some aspect of resource management. </a:t>
            </a:r>
          </a:p>
        </p:txBody>
      </p:sp>
    </p:spTree>
    <p:extLst>
      <p:ext uri="{BB962C8B-B14F-4D97-AF65-F5344CB8AC3E}">
        <p14:creationId xmlns:p14="http://schemas.microsoft.com/office/powerpoint/2010/main" val="20224829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Vocabulary for research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Transect </a:t>
            </a:r>
            <a:r>
              <a:rPr lang="en-US" dirty="0" smtClean="0"/>
              <a:t>is a systematic sampling ecology technique in which samples </a:t>
            </a:r>
            <a:r>
              <a:rPr lang="en-US" dirty="0"/>
              <a:t>are taken at fixed intervals, usually along a line. </a:t>
            </a:r>
            <a:r>
              <a:rPr lang="en-US" dirty="0"/>
              <a:t> 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Riparian</a:t>
            </a:r>
            <a:r>
              <a:rPr lang="en-US" dirty="0" smtClean="0"/>
              <a:t> is the area on the banks of a stream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Hectare</a:t>
            </a:r>
            <a:r>
              <a:rPr lang="en-US" dirty="0" smtClean="0"/>
              <a:t> is a unit of measurement (1 hectare = 2.47 acres)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Spearman’s rank correlation </a:t>
            </a:r>
            <a:r>
              <a:rPr lang="en-US" dirty="0" smtClean="0"/>
              <a:t>– measures the degree to which two things are correlated with 0 being no correlation and 1 being maximal correlation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Liana</a:t>
            </a:r>
            <a:r>
              <a:rPr lang="en-US" dirty="0" smtClean="0"/>
              <a:t> is a woody vine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6868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ASK!!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4849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UCOR 3800 Global Challenges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Social Sciences</a:t>
            </a:r>
          </a:p>
          <a:p>
            <a:r>
              <a:rPr lang="en-US" dirty="0" smtClean="0"/>
              <a:t>Natural Sciences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722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UCOR </a:t>
            </a:r>
            <a:r>
              <a:rPr lang="en-US" dirty="0" smtClean="0"/>
              <a:t>3600/3800 </a:t>
            </a:r>
            <a:r>
              <a:rPr lang="en-US" dirty="0" smtClean="0"/>
              <a:t>Environmental and Social Problems and Solutions in Nicaragua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8864"/>
            <a:ext cx="8229600" cy="4525963"/>
          </a:xfrm>
        </p:spPr>
        <p:txBody>
          <a:bodyPr/>
          <a:lstStyle/>
          <a:p>
            <a:r>
              <a:rPr lang="en-US" dirty="0" smtClean="0"/>
              <a:t>Environmental science is interdisciplinary by its nature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5566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Essential Background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1820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infographic_01_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1000"/>
            <a:ext cx="8531225" cy="617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641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Social Versus Natural Sciences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Natural science focuses on </a:t>
            </a:r>
            <a:r>
              <a:rPr lang="en-US" dirty="0" smtClean="0"/>
              <a:t>nature whereas </a:t>
            </a:r>
            <a:r>
              <a:rPr lang="en-US" dirty="0"/>
              <a:t>social science studies human </a:t>
            </a:r>
            <a:r>
              <a:rPr lang="en-US" dirty="0" smtClean="0"/>
              <a:t>society (social, political, economic</a:t>
            </a:r>
            <a:r>
              <a:rPr lang="is-IS" dirty="0" smtClean="0"/>
              <a:t>…)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/>
              <a:t>Both </a:t>
            </a:r>
            <a:r>
              <a:rPr lang="en-US" dirty="0" smtClean="0"/>
              <a:t>use the scientific method</a:t>
            </a:r>
          </a:p>
          <a:p>
            <a:r>
              <a:rPr lang="en-US" dirty="0" smtClean="0"/>
              <a:t>Both rely on observations of the world around us</a:t>
            </a:r>
          </a:p>
          <a:p>
            <a:r>
              <a:rPr lang="en-US" dirty="0" smtClean="0"/>
              <a:t>Social </a:t>
            </a:r>
            <a:r>
              <a:rPr lang="en-US" dirty="0"/>
              <a:t>sciences can also use qualitative methods (interview, participant observation, focus group, case studies</a:t>
            </a:r>
            <a:r>
              <a:rPr lang="en-US" dirty="0" smtClean="0"/>
              <a:t>) to </a:t>
            </a:r>
            <a:r>
              <a:rPr lang="en-US" dirty="0"/>
              <a:t>generate </a:t>
            </a:r>
            <a:r>
              <a:rPr lang="en-US" dirty="0" smtClean="0"/>
              <a:t>conclusions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280370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BTEXT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1580</Words>
  <Application>Microsoft Macintosh PowerPoint</Application>
  <PresentationFormat>On-screen Show (4:3)</PresentationFormat>
  <Paragraphs>195</Paragraphs>
  <Slides>42</Slides>
  <Notes>23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PowerPoint Presentation</vt:lpstr>
      <vt:lpstr>PowerPoint Presentation</vt:lpstr>
      <vt:lpstr>UCOR 3800 Global Challenges </vt:lpstr>
      <vt:lpstr>PowerPoint Presentation</vt:lpstr>
      <vt:lpstr>UCOR 3800 Global Challenges </vt:lpstr>
      <vt:lpstr>UCOR 3600/3800 Environmental and Social Problems and Solutions in Nicaragua</vt:lpstr>
      <vt:lpstr>Essential Background</vt:lpstr>
      <vt:lpstr>PowerPoint Presentation</vt:lpstr>
      <vt:lpstr>Social Versus Natural Sciences</vt:lpstr>
      <vt:lpstr>PowerPoint Presentation</vt:lpstr>
      <vt:lpstr>Basic Environmental Science Background</vt:lpstr>
      <vt:lpstr>Disturbance of Communities of Species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Warming</vt:lpstr>
      <vt:lpstr>The Greenhouse Effect</vt:lpstr>
      <vt:lpstr>The Carbon Cycle</vt:lpstr>
      <vt:lpstr>PowerPoint Presentation</vt:lpstr>
      <vt:lpstr>Ecosystem Services</vt:lpstr>
      <vt:lpstr>PowerPoint Presentation</vt:lpstr>
      <vt:lpstr>Ecosystem Services: Do Forests Protect Environment for Humans?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Three Levels of Biodiversity</vt:lpstr>
      <vt:lpstr>The Biodiversity Crisis</vt:lpstr>
      <vt:lpstr>The Loss of Species</vt:lpstr>
      <vt:lpstr>PowerPoint Presentation</vt:lpstr>
      <vt:lpstr>Main Cause of the Biodiversity Crisis </vt:lpstr>
      <vt:lpstr>PowerPoint Presentation</vt:lpstr>
      <vt:lpstr>Conservation management</vt:lpstr>
      <vt:lpstr>Vocabulary for research studies</vt:lpstr>
      <vt:lpstr>Questions?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Brenda Bourns</dc:creator>
  <cp:lastModifiedBy>Brenda Bourns</cp:lastModifiedBy>
  <cp:revision>19</cp:revision>
  <dcterms:created xsi:type="dcterms:W3CDTF">2017-09-22T19:46:44Z</dcterms:created>
  <dcterms:modified xsi:type="dcterms:W3CDTF">2017-09-26T23:20:06Z</dcterms:modified>
</cp:coreProperties>
</file>