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3"/>
  </p:normalViewPr>
  <p:slideViewPr>
    <p:cSldViewPr snapToGrid="0" snapToObjects="1">
      <p:cViewPr>
        <p:scale>
          <a:sx n="82" d="100"/>
          <a:sy n="82" d="100"/>
        </p:scale>
        <p:origin x="-72" y="-1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1838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Many locals have a preferred driver and will give their number, the UCA will also give you taxi numbers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a:picLocks noChangeAspect="1"/>
          </p:cNvPicPr>
          <p:nvPr/>
        </p:nvPicPr>
        <p:blipFill rotWithShape="1">
          <a:blip r:embed="rId3">
            <a:alphaModFix/>
          </a:blip>
          <a:srcRect/>
          <a:stretch/>
        </p:blipFill>
        <p:spPr>
          <a:xfrm>
            <a:off x="0" y="-95365"/>
            <a:ext cx="12192000" cy="8128000"/>
          </a:xfrm>
          <a:prstGeom prst="rect">
            <a:avLst/>
          </a:prstGeom>
          <a:noFill/>
          <a:ln>
            <a:noFill/>
          </a:ln>
        </p:spPr>
      </p:pic>
      <p:sp>
        <p:nvSpPr>
          <p:cNvPr id="89" name="Shape 89"/>
          <p:cNvSpPr/>
          <p:nvPr/>
        </p:nvSpPr>
        <p:spPr>
          <a:xfrm>
            <a:off x="2721997" y="1780674"/>
            <a:ext cx="6827520" cy="1981614"/>
          </a:xfrm>
          <a:prstGeom prst="rect">
            <a:avLst/>
          </a:prstGeom>
          <a:solidFill>
            <a:schemeClr val="lt1"/>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txBox="1">
            <a:spLocks noGrp="1"/>
          </p:cNvSpPr>
          <p:nvPr>
            <p:ph type="ctrTitle"/>
          </p:nvPr>
        </p:nvSpPr>
        <p:spPr>
          <a:xfrm>
            <a:off x="1563757" y="1963967"/>
            <a:ext cx="9144000" cy="94964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0" i="0" u="none" strike="noStrike" cap="none">
                <a:solidFill>
                  <a:schemeClr val="dk1"/>
                </a:solidFill>
                <a:latin typeface="Calibri"/>
                <a:ea typeface="Calibri"/>
                <a:cs typeface="Calibri"/>
                <a:sym typeface="Calibri"/>
              </a:rPr>
              <a:t>Nicaragua</a:t>
            </a:r>
          </a:p>
        </p:txBody>
      </p:sp>
      <p:sp>
        <p:nvSpPr>
          <p:cNvPr id="91" name="Shape 91"/>
          <p:cNvSpPr txBox="1">
            <a:spLocks noGrp="1"/>
          </p:cNvSpPr>
          <p:nvPr>
            <p:ph type="subTitle" idx="1"/>
          </p:nvPr>
        </p:nvSpPr>
        <p:spPr>
          <a:xfrm>
            <a:off x="1563757" y="3005686"/>
            <a:ext cx="9144000" cy="48228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A brief overview of history, culture, and climate</a:t>
            </a:r>
          </a:p>
          <a:p>
            <a:pPr marL="0" marR="0" lvl="0" indent="0" algn="ctr" rtl="0">
              <a:lnSpc>
                <a:spcPct val="90000"/>
              </a:lnSpc>
              <a:spcBef>
                <a:spcPts val="100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Food</a:t>
            </a:r>
          </a:p>
        </p:txBody>
      </p:sp>
      <p:sp>
        <p:nvSpPr>
          <p:cNvPr id="166" name="Shape 166"/>
          <p:cNvSpPr txBox="1">
            <a:spLocks noGrp="1"/>
          </p:cNvSpPr>
          <p:nvPr>
            <p:ph type="body" idx="1"/>
          </p:nvPr>
        </p:nvSpPr>
        <p:spPr>
          <a:xfrm>
            <a:off x="838200" y="1697033"/>
            <a:ext cx="5181600" cy="4351338"/>
          </a:xfrm>
          <a:prstGeom prst="rect">
            <a:avLst/>
          </a:prstGeom>
          <a:noFill/>
          <a:ln>
            <a:noFill/>
          </a:ln>
        </p:spPr>
        <p:txBody>
          <a:bodyPr lIns="91425" tIns="45700" rIns="91425" bIns="45700" anchor="t" anchorCtr="0">
            <a:noAutofit/>
          </a:bodyPr>
          <a:lstStyle/>
          <a:p>
            <a:pPr marL="285750" marR="0" lvl="0" indent="-285750" algn="l" rtl="0">
              <a:lnSpc>
                <a:spcPct val="70000"/>
              </a:lnSpc>
              <a:spcBef>
                <a:spcPts val="0"/>
              </a:spcBef>
              <a:spcAft>
                <a:spcPts val="0"/>
              </a:spcAft>
              <a:buClr>
                <a:schemeClr val="dk1"/>
              </a:buClr>
              <a:buSzPct val="97941"/>
              <a:buFont typeface="Arial"/>
              <a:buChar char="•"/>
            </a:pPr>
            <a:r>
              <a:rPr lang="en-US" sz="1665" b="0" i="0" u="none" strike="noStrike" cap="none" dirty="0">
                <a:solidFill>
                  <a:schemeClr val="dk1"/>
                </a:solidFill>
                <a:latin typeface="Calibri"/>
                <a:ea typeface="Calibri"/>
                <a:cs typeface="Calibri"/>
                <a:sym typeface="Calibri"/>
              </a:rPr>
              <a:t>Gallo Pinto, Rice and Bean, Gallo Pinto, more rice, more beans! </a:t>
            </a:r>
          </a:p>
          <a:p>
            <a:pPr marL="285750" marR="0" lvl="0" indent="-285750" algn="l" rtl="0">
              <a:lnSpc>
                <a:spcPct val="70000"/>
              </a:lnSpc>
              <a:spcBef>
                <a:spcPts val="1000"/>
              </a:spcBef>
              <a:spcAft>
                <a:spcPts val="0"/>
              </a:spcAft>
              <a:buClr>
                <a:schemeClr val="dk1"/>
              </a:buClr>
              <a:buSzPct val="99615"/>
              <a:buFont typeface="Arial"/>
              <a:buNone/>
            </a:pPr>
            <a:endParaRPr sz="2590" b="0" i="0" u="none" strike="noStrike" cap="none" dirty="0">
              <a:solidFill>
                <a:schemeClr val="dk1"/>
              </a:solidFill>
              <a:latin typeface="Calibri"/>
              <a:ea typeface="Calibri"/>
              <a:cs typeface="Calibri"/>
              <a:sym typeface="Calibri"/>
            </a:endParaRPr>
          </a:p>
          <a:p>
            <a:pPr marL="285750" marR="0" lvl="0" indent="-285750" algn="l" rtl="0">
              <a:lnSpc>
                <a:spcPct val="70000"/>
              </a:lnSpc>
              <a:spcBef>
                <a:spcPts val="1000"/>
              </a:spcBef>
              <a:spcAft>
                <a:spcPts val="0"/>
              </a:spcAft>
              <a:buClr>
                <a:schemeClr val="dk1"/>
              </a:buClr>
              <a:buSzPct val="97941"/>
              <a:buFont typeface="Arial"/>
              <a:buChar char="•"/>
            </a:pPr>
            <a:r>
              <a:rPr lang="en-US" sz="1665" b="0" i="0" u="none" strike="noStrike" cap="none" dirty="0">
                <a:solidFill>
                  <a:schemeClr val="dk1"/>
                </a:solidFill>
                <a:latin typeface="Calibri"/>
                <a:ea typeface="Calibri"/>
                <a:cs typeface="Calibri"/>
                <a:sym typeface="Calibri"/>
              </a:rPr>
              <a:t>Tortillas</a:t>
            </a:r>
          </a:p>
          <a:p>
            <a:pPr marL="285750" marR="0" lvl="0" indent="-285750" algn="l" rtl="0">
              <a:lnSpc>
                <a:spcPct val="70000"/>
              </a:lnSpc>
              <a:spcBef>
                <a:spcPts val="1000"/>
              </a:spcBef>
              <a:spcAft>
                <a:spcPts val="0"/>
              </a:spcAft>
              <a:buClr>
                <a:schemeClr val="dk1"/>
              </a:buClr>
              <a:buSzPct val="99615"/>
              <a:buFont typeface="Arial"/>
              <a:buNone/>
            </a:pPr>
            <a:endParaRPr sz="2590" b="0" i="0" u="none" strike="noStrike" cap="none" dirty="0">
              <a:solidFill>
                <a:schemeClr val="dk1"/>
              </a:solidFill>
              <a:latin typeface="Calibri"/>
              <a:ea typeface="Calibri"/>
              <a:cs typeface="Calibri"/>
              <a:sym typeface="Calibri"/>
            </a:endParaRPr>
          </a:p>
          <a:p>
            <a:pPr marL="285750" marR="0" lvl="0" indent="-285750" algn="l" rtl="0">
              <a:lnSpc>
                <a:spcPct val="70000"/>
              </a:lnSpc>
              <a:spcBef>
                <a:spcPts val="1000"/>
              </a:spcBef>
              <a:spcAft>
                <a:spcPts val="0"/>
              </a:spcAft>
              <a:buClr>
                <a:schemeClr val="dk1"/>
              </a:buClr>
              <a:buSzPct val="97941"/>
              <a:buFont typeface="Arial"/>
              <a:buChar char="•"/>
            </a:pPr>
            <a:r>
              <a:rPr lang="en-US" sz="1665" b="0" i="0" u="none" strike="noStrike" cap="none" dirty="0" err="1">
                <a:solidFill>
                  <a:schemeClr val="dk1"/>
                </a:solidFill>
                <a:latin typeface="Calibri"/>
                <a:ea typeface="Calibri"/>
                <a:cs typeface="Calibri"/>
                <a:sym typeface="Calibri"/>
              </a:rPr>
              <a:t>Nacatamales</a:t>
            </a:r>
            <a:r>
              <a:rPr lang="en-US" sz="1665" b="0" i="0" u="none" strike="noStrike" cap="none" dirty="0">
                <a:solidFill>
                  <a:schemeClr val="dk1"/>
                </a:solidFill>
                <a:latin typeface="Calibri"/>
                <a:ea typeface="Calibri"/>
                <a:cs typeface="Calibri"/>
                <a:sym typeface="Calibri"/>
              </a:rPr>
              <a:t> </a:t>
            </a:r>
          </a:p>
          <a:p>
            <a:pPr marL="285750" marR="0" lvl="0" indent="-285750" algn="l" rtl="0">
              <a:lnSpc>
                <a:spcPct val="70000"/>
              </a:lnSpc>
              <a:spcBef>
                <a:spcPts val="1000"/>
              </a:spcBef>
              <a:spcAft>
                <a:spcPts val="0"/>
              </a:spcAft>
              <a:buClr>
                <a:schemeClr val="dk1"/>
              </a:buClr>
              <a:buSzPct val="99615"/>
              <a:buFont typeface="Arial"/>
              <a:buNone/>
            </a:pPr>
            <a:endParaRPr sz="2590" b="0" i="0" u="none" strike="noStrike" cap="none" dirty="0">
              <a:solidFill>
                <a:schemeClr val="dk1"/>
              </a:solidFill>
              <a:latin typeface="Calibri"/>
              <a:ea typeface="Calibri"/>
              <a:cs typeface="Calibri"/>
              <a:sym typeface="Calibri"/>
            </a:endParaRPr>
          </a:p>
          <a:p>
            <a:pPr marL="285750" marR="0" lvl="0" indent="-285750" algn="l" rtl="0">
              <a:lnSpc>
                <a:spcPct val="70000"/>
              </a:lnSpc>
              <a:spcBef>
                <a:spcPts val="1000"/>
              </a:spcBef>
              <a:spcAft>
                <a:spcPts val="0"/>
              </a:spcAft>
              <a:buClr>
                <a:schemeClr val="dk1"/>
              </a:buClr>
              <a:buSzPct val="97941"/>
              <a:buFont typeface="Arial"/>
              <a:buChar char="•"/>
            </a:pPr>
            <a:r>
              <a:rPr lang="en-US" sz="1665" b="0" i="0" u="none" strike="noStrike" cap="none" dirty="0">
                <a:solidFill>
                  <a:schemeClr val="dk1"/>
                </a:solidFill>
                <a:latin typeface="Calibri"/>
                <a:ea typeface="Calibri"/>
                <a:cs typeface="Calibri"/>
                <a:sym typeface="Calibri"/>
              </a:rPr>
              <a:t>Fresh fruit and juices </a:t>
            </a:r>
          </a:p>
          <a:p>
            <a:pPr marL="285750" marR="0" lvl="0" indent="-285750" algn="l" rtl="0">
              <a:lnSpc>
                <a:spcPct val="70000"/>
              </a:lnSpc>
              <a:spcBef>
                <a:spcPts val="1000"/>
              </a:spcBef>
              <a:spcAft>
                <a:spcPts val="0"/>
              </a:spcAft>
              <a:buClr>
                <a:schemeClr val="dk1"/>
              </a:buClr>
              <a:buSzPct val="99615"/>
              <a:buFont typeface="Arial"/>
              <a:buNone/>
            </a:pPr>
            <a:endParaRPr sz="2590" b="0" i="0" u="none" strike="noStrike" cap="none" dirty="0">
              <a:solidFill>
                <a:schemeClr val="dk1"/>
              </a:solidFill>
              <a:latin typeface="Calibri"/>
              <a:ea typeface="Calibri"/>
              <a:cs typeface="Calibri"/>
              <a:sym typeface="Calibri"/>
            </a:endParaRPr>
          </a:p>
          <a:p>
            <a:pPr marL="285750" marR="0" lvl="0" indent="-285750" algn="l" rtl="0">
              <a:lnSpc>
                <a:spcPct val="70000"/>
              </a:lnSpc>
              <a:spcBef>
                <a:spcPts val="1000"/>
              </a:spcBef>
              <a:spcAft>
                <a:spcPts val="0"/>
              </a:spcAft>
              <a:buClr>
                <a:schemeClr val="dk1"/>
              </a:buClr>
              <a:buSzPct val="97941"/>
              <a:buFont typeface="Arial"/>
              <a:buChar char="•"/>
            </a:pPr>
            <a:r>
              <a:rPr lang="en-US" sz="1665" b="0" i="0" u="none" strike="noStrike" cap="none" dirty="0" err="1">
                <a:solidFill>
                  <a:schemeClr val="dk1"/>
                </a:solidFill>
                <a:latin typeface="Calibri"/>
                <a:ea typeface="Calibri"/>
                <a:cs typeface="Calibri"/>
                <a:sym typeface="Calibri"/>
              </a:rPr>
              <a:t>Platanos</a:t>
            </a:r>
            <a:r>
              <a:rPr lang="en-US" sz="1665" b="0" i="0" u="none" strike="noStrike" cap="none" dirty="0">
                <a:solidFill>
                  <a:schemeClr val="dk1"/>
                </a:solidFill>
                <a:latin typeface="Calibri"/>
                <a:ea typeface="Calibri"/>
                <a:cs typeface="Calibri"/>
                <a:sym typeface="Calibri"/>
              </a:rPr>
              <a:t>! Sweet or savory fried plantains </a:t>
            </a:r>
          </a:p>
          <a:p>
            <a:pPr marL="285750" marR="0" lvl="0" indent="-285750" algn="l" rtl="0">
              <a:lnSpc>
                <a:spcPct val="70000"/>
              </a:lnSpc>
              <a:spcBef>
                <a:spcPts val="1000"/>
              </a:spcBef>
              <a:spcAft>
                <a:spcPts val="0"/>
              </a:spcAft>
              <a:buClr>
                <a:schemeClr val="dk1"/>
              </a:buClr>
              <a:buSzPct val="99615"/>
              <a:buFont typeface="Arial"/>
              <a:buNone/>
            </a:pPr>
            <a:endParaRPr sz="2590" b="0" i="0" u="none" strike="noStrike" cap="none" dirty="0">
              <a:solidFill>
                <a:schemeClr val="dk1"/>
              </a:solidFill>
              <a:latin typeface="Calibri"/>
              <a:ea typeface="Calibri"/>
              <a:cs typeface="Calibri"/>
              <a:sym typeface="Calibri"/>
            </a:endParaRPr>
          </a:p>
          <a:p>
            <a:pPr marL="285750" marR="0" lvl="0" indent="-285750" algn="l" rtl="0">
              <a:lnSpc>
                <a:spcPct val="70000"/>
              </a:lnSpc>
              <a:spcBef>
                <a:spcPts val="1000"/>
              </a:spcBef>
              <a:spcAft>
                <a:spcPts val="0"/>
              </a:spcAft>
              <a:buClr>
                <a:schemeClr val="dk1"/>
              </a:buClr>
              <a:buSzPct val="97941"/>
              <a:buFont typeface="Arial"/>
              <a:buChar char="•"/>
            </a:pPr>
            <a:r>
              <a:rPr lang="en-US" sz="1665" b="0" i="0" u="none" strike="noStrike" cap="none" dirty="0">
                <a:solidFill>
                  <a:schemeClr val="dk1"/>
                </a:solidFill>
                <a:latin typeface="Calibri"/>
                <a:ea typeface="Calibri"/>
                <a:cs typeface="Calibri"/>
                <a:sym typeface="Calibri"/>
              </a:rPr>
              <a:t>Coffee </a:t>
            </a:r>
          </a:p>
          <a:p>
            <a:pPr marL="285750" marR="0" lvl="0" indent="-285750" algn="l" rtl="0">
              <a:lnSpc>
                <a:spcPct val="70000"/>
              </a:lnSpc>
              <a:spcBef>
                <a:spcPts val="1000"/>
              </a:spcBef>
              <a:spcAft>
                <a:spcPts val="0"/>
              </a:spcAft>
              <a:buClr>
                <a:schemeClr val="dk1"/>
              </a:buClr>
              <a:buSzPct val="99615"/>
              <a:buFont typeface="Arial"/>
              <a:buNone/>
            </a:pPr>
            <a:endParaRPr sz="2590" b="0" i="0" u="none" strike="noStrike" cap="none" dirty="0">
              <a:solidFill>
                <a:schemeClr val="dk1"/>
              </a:solidFill>
              <a:latin typeface="Calibri"/>
              <a:ea typeface="Calibri"/>
              <a:cs typeface="Calibri"/>
              <a:sym typeface="Calibri"/>
            </a:endParaRPr>
          </a:p>
          <a:p>
            <a:pPr marL="285750" marR="0" lvl="0" indent="-285750" algn="l" rtl="0">
              <a:lnSpc>
                <a:spcPct val="70000"/>
              </a:lnSpc>
              <a:spcBef>
                <a:spcPts val="1000"/>
              </a:spcBef>
              <a:spcAft>
                <a:spcPts val="0"/>
              </a:spcAft>
              <a:buClr>
                <a:schemeClr val="dk1"/>
              </a:buClr>
              <a:buSzPct val="97941"/>
              <a:buFont typeface="Arial"/>
              <a:buChar char="•"/>
            </a:pPr>
            <a:r>
              <a:rPr lang="en-US" sz="1665" b="0" i="0" u="none" strike="noStrike" cap="none" dirty="0">
                <a:solidFill>
                  <a:schemeClr val="dk1"/>
                </a:solidFill>
                <a:latin typeface="Calibri"/>
                <a:ea typeface="Calibri"/>
                <a:cs typeface="Calibri"/>
                <a:sym typeface="Calibri"/>
              </a:rPr>
              <a:t>Lunch is the biggest meal of the day</a:t>
            </a:r>
          </a:p>
          <a:p>
            <a:pPr marL="228600" marR="0" lvl="0" indent="-228600" algn="l" rtl="0">
              <a:lnSpc>
                <a:spcPct val="70000"/>
              </a:lnSpc>
              <a:spcBef>
                <a:spcPts val="1000"/>
              </a:spcBef>
              <a:buClr>
                <a:schemeClr val="dk1"/>
              </a:buClr>
              <a:buSzPct val="99615"/>
              <a:buFont typeface="Arial"/>
              <a:buNone/>
            </a:pPr>
            <a:endParaRPr sz="259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body" idx="2"/>
          </p:nvPr>
        </p:nvSpPr>
        <p:spPr>
          <a:xfrm>
            <a:off x="6172200" y="1825625"/>
            <a:ext cx="5181600" cy="4351338"/>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pic>
        <p:nvPicPr>
          <p:cNvPr id="168" name="Shape 16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19800" y="1997479"/>
            <a:ext cx="2610943" cy="1814389"/>
          </a:xfrm>
          <a:prstGeom prst="rect">
            <a:avLst/>
          </a:prstGeom>
          <a:noFill/>
          <a:ln w="12700" cap="flat" cmpd="sng">
            <a:solidFill>
              <a:schemeClr val="dk1"/>
            </a:solidFill>
            <a:prstDash val="solid"/>
            <a:miter/>
            <a:headEnd type="none" w="med" len="med"/>
            <a:tailEnd type="none" w="med" len="med"/>
          </a:ln>
        </p:spPr>
      </p:pic>
      <p:pic>
        <p:nvPicPr>
          <p:cNvPr id="169" name="Shape 16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727725" y="2003984"/>
            <a:ext cx="2643259" cy="1807883"/>
          </a:xfrm>
          <a:prstGeom prst="rect">
            <a:avLst/>
          </a:prstGeom>
          <a:noFill/>
          <a:ln w="12700" cap="flat" cmpd="sng">
            <a:solidFill>
              <a:schemeClr val="dk1"/>
            </a:solidFill>
            <a:prstDash val="solid"/>
            <a:miter/>
            <a:headEnd type="none" w="med" len="med"/>
            <a:tailEnd type="none" w="med" len="med"/>
          </a:ln>
        </p:spPr>
      </p:pic>
      <p:pic>
        <p:nvPicPr>
          <p:cNvPr id="170" name="Shape 17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19800" y="3886081"/>
            <a:ext cx="2606023" cy="1827591"/>
          </a:xfrm>
          <a:prstGeom prst="rect">
            <a:avLst/>
          </a:prstGeom>
          <a:noFill/>
          <a:ln w="12700" cap="flat" cmpd="sng">
            <a:solidFill>
              <a:schemeClr val="dk1"/>
            </a:solidFill>
            <a:prstDash val="solid"/>
            <a:miter/>
            <a:headEnd type="none" w="med" len="med"/>
            <a:tailEnd type="none" w="med" len="med"/>
          </a:ln>
        </p:spPr>
      </p:pic>
      <p:pic>
        <p:nvPicPr>
          <p:cNvPr id="171" name="Shape 17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727725" y="3886081"/>
            <a:ext cx="2643257" cy="1802463"/>
          </a:xfrm>
          <a:prstGeom prst="rect">
            <a:avLst/>
          </a:prstGeom>
          <a:noFill/>
          <a:ln w="12700" cap="flat" cmpd="sng">
            <a:solidFill>
              <a:schemeClr val="dk1"/>
            </a:solidFill>
            <a:prstDash val="solid"/>
            <a:miter/>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Courtesy Norms</a:t>
            </a:r>
          </a:p>
        </p:txBody>
      </p:sp>
      <p:sp>
        <p:nvSpPr>
          <p:cNvPr id="177" name="Shape 177"/>
          <p:cNvSpPr txBox="1">
            <a:spLocks noGrp="1"/>
          </p:cNvSpPr>
          <p:nvPr>
            <p:ph type="body" idx="2"/>
          </p:nvPr>
        </p:nvSpPr>
        <p:spPr>
          <a:xfrm>
            <a:off x="6172200" y="1825625"/>
            <a:ext cx="5181600" cy="4351338"/>
          </a:xfrm>
          <a:prstGeom prst="rect">
            <a:avLst/>
          </a:prstGeom>
          <a:noFill/>
          <a:ln>
            <a:noFill/>
          </a:ln>
        </p:spPr>
        <p:txBody>
          <a:bodyPr lIns="91425" tIns="45700" rIns="91425" bIns="45700" anchor="t" anchorCtr="0">
            <a:noAutofit/>
          </a:bodyPr>
          <a:lstStyle/>
          <a:p>
            <a:pPr marL="731519" marR="0" lvl="1" indent="-375919" algn="l" rtl="0">
              <a:lnSpc>
                <a:spcPct val="10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Customary to greet and bid farewell to everyone in a room</a:t>
            </a:r>
          </a:p>
          <a:p>
            <a:pPr marL="731519" marR="0" lvl="1" indent="-375919" algn="l" rtl="0">
              <a:lnSpc>
                <a:spcPct val="100000"/>
              </a:lnSpc>
              <a:spcBef>
                <a:spcPts val="5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731519" marR="0" lvl="1" indent="-375919" algn="l" rtl="0">
              <a:lnSpc>
                <a:spcPct val="10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Use your manners (</a:t>
            </a:r>
            <a:r>
              <a:rPr lang="en-US" sz="2000" b="0" i="1" u="none" strike="noStrike" cap="none">
                <a:solidFill>
                  <a:schemeClr val="dk1"/>
                </a:solidFill>
                <a:latin typeface="Calibri"/>
                <a:ea typeface="Calibri"/>
                <a:cs typeface="Calibri"/>
                <a:sym typeface="Calibri"/>
              </a:rPr>
              <a:t>por favor, gracias, buenos días</a:t>
            </a:r>
            <a:r>
              <a:rPr lang="en-US" sz="2000" b="0" i="0" u="none" strike="noStrike" cap="none">
                <a:solidFill>
                  <a:schemeClr val="dk1"/>
                </a:solidFill>
                <a:latin typeface="Calibri"/>
                <a:ea typeface="Calibri"/>
                <a:cs typeface="Calibri"/>
                <a:sym typeface="Calibri"/>
              </a:rPr>
              <a:t>)</a:t>
            </a:r>
          </a:p>
          <a:p>
            <a:pPr marL="731519" marR="0" lvl="1" indent="-375919" algn="l" rtl="0">
              <a:lnSpc>
                <a:spcPct val="100000"/>
              </a:lnSpc>
              <a:spcBef>
                <a:spcPts val="5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731519" marR="0" lvl="1" indent="-375919" algn="l" rtl="0">
              <a:lnSpc>
                <a:spcPct val="10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Handshakes </a:t>
            </a:r>
          </a:p>
          <a:p>
            <a:pPr marL="731519" marR="0" lvl="1" indent="-375919" algn="l" rtl="0">
              <a:lnSpc>
                <a:spcPct val="100000"/>
              </a:lnSpc>
              <a:spcBef>
                <a:spcPts val="5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731519" marR="0" lvl="1" indent="-375919" algn="l" rtl="0">
              <a:lnSpc>
                <a:spcPct val="10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Cheek-to-cheek kissing as a greeting</a:t>
            </a:r>
          </a:p>
          <a:p>
            <a:pPr marL="731519" marR="0" lvl="1" indent="-375919" algn="l" rtl="0">
              <a:lnSpc>
                <a:spcPct val="100000"/>
              </a:lnSpc>
              <a:spcBef>
                <a:spcPts val="5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731519" marR="0" lvl="1" indent="-375919" algn="l" rtl="0">
              <a:lnSpc>
                <a:spcPct val="10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Don and Doña are used as a form of respect for adults</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78" name="Shape 178"/>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862972" y="1825625"/>
            <a:ext cx="3132055" cy="4351338"/>
          </a:xfrm>
          <a:prstGeom prst="rect">
            <a:avLst/>
          </a:prstGeom>
          <a:noFill/>
          <a:ln w="12700" cap="flat" cmpd="sng">
            <a:solidFill>
              <a:schemeClr val="dk1"/>
            </a:solidFill>
            <a:prstDash val="solid"/>
            <a:miter/>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Important Considerations</a:t>
            </a:r>
          </a:p>
        </p:txBody>
      </p:sp>
      <p:sp>
        <p:nvSpPr>
          <p:cNvPr id="185" name="Shape 185"/>
          <p:cNvSpPr txBox="1">
            <a:spLocks noGrp="1"/>
          </p:cNvSpPr>
          <p:nvPr>
            <p:ph type="body" idx="1"/>
          </p:nvPr>
        </p:nvSpPr>
        <p:spPr>
          <a:xfrm>
            <a:off x="838200" y="1825625"/>
            <a:ext cx="5181600" cy="4351338"/>
          </a:xfrm>
          <a:prstGeom prst="rect">
            <a:avLst/>
          </a:prstGeom>
          <a:noFill/>
          <a:ln>
            <a:noFill/>
          </a:ln>
        </p:spPr>
        <p:txBody>
          <a:bodyPr lIns="91425" tIns="45700" rIns="91425" bIns="45700" anchor="t" anchorCtr="0">
            <a:noAutofit/>
          </a:bodyPr>
          <a:lstStyle/>
          <a:p>
            <a:pPr marL="640079" marR="0" lvl="0" indent="-297179" algn="l" rtl="0">
              <a:lnSpc>
                <a:spcPct val="10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Men/Boys are taught from a young age to cat call: keep walking</a:t>
            </a:r>
          </a:p>
          <a:p>
            <a:pPr marL="640079" marR="0" lvl="0" indent="-297179" algn="l" rtl="0">
              <a:lnSpc>
                <a:spcPct val="10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640079" marR="0" lvl="0" indent="-297179" algn="l" rtl="0">
              <a:lnSpc>
                <a:spcPct val="100000"/>
              </a:lnSpc>
              <a:spcBef>
                <a:spcPts val="10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Toilet paper is placed in trash cans next to toilets not flushed</a:t>
            </a:r>
          </a:p>
          <a:p>
            <a:pPr marL="640079" marR="0" lvl="0" indent="-297179" algn="l" rtl="0">
              <a:lnSpc>
                <a:spcPct val="10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640079" marR="0" lvl="0" indent="-297179" algn="l" rtl="0">
              <a:lnSpc>
                <a:spcPct val="100000"/>
              </a:lnSpc>
              <a:spcBef>
                <a:spcPts val="10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Drink bottled water or bottled sodas, not fruit drinks</a:t>
            </a:r>
          </a:p>
          <a:p>
            <a:pPr marL="640079" marR="0" lvl="0" indent="-297179" algn="l" rtl="0">
              <a:lnSpc>
                <a:spcPct val="10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640079" marR="0" lvl="0" indent="-297179" algn="l" rtl="0">
              <a:lnSpc>
                <a:spcPct val="100000"/>
              </a:lnSpc>
              <a:spcBef>
                <a:spcPts val="1000"/>
              </a:spcBef>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Avoid salads and uncooked vegetables as well as unpeeled fruit</a:t>
            </a:r>
          </a:p>
        </p:txBody>
      </p:sp>
      <p:pic>
        <p:nvPicPr>
          <p:cNvPr id="186" name="Shape 186"/>
          <p:cNvPicPr preferRelativeResize="0">
            <a:picLocks noGrp="1"/>
          </p:cNvPicPr>
          <p:nvPr>
            <p:ph type="body" idx="2"/>
          </p:nvPr>
        </p:nvPicPr>
        <p:blipFill rotWithShape="1">
          <a:blip r:embed="rId3">
            <a:alphaModFix/>
          </a:blip>
          <a:srcRect/>
          <a:stretch/>
        </p:blipFill>
        <p:spPr>
          <a:xfrm>
            <a:off x="7309863" y="1825625"/>
            <a:ext cx="2906273" cy="4351338"/>
          </a:xfrm>
          <a:prstGeom prst="rect">
            <a:avLst/>
          </a:prstGeom>
          <a:noFill/>
          <a:ln w="12700" cap="flat" cmpd="sng">
            <a:solidFill>
              <a:schemeClr val="dk1"/>
            </a:solidFill>
            <a:prstDash val="solid"/>
            <a:miter/>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Current Events</a:t>
            </a:r>
          </a:p>
        </p:txBody>
      </p:sp>
      <p:sp>
        <p:nvSpPr>
          <p:cNvPr id="192" name="Shape 192"/>
          <p:cNvSpPr txBox="1">
            <a:spLocks noGrp="1"/>
          </p:cNvSpPr>
          <p:nvPr>
            <p:ph type="body" idx="1"/>
          </p:nvPr>
        </p:nvSpPr>
        <p:spPr>
          <a:xfrm>
            <a:off x="838200" y="1749425"/>
            <a:ext cx="5181600" cy="4351338"/>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Proposed Interoceanic canal</a:t>
            </a:r>
          </a:p>
          <a:p>
            <a:pPr marL="742950" marR="0" lvl="2" indent="-285750" algn="l" rtl="0">
              <a:lnSpc>
                <a:spcPct val="80000"/>
              </a:lnSpc>
              <a:spcBef>
                <a:spcPts val="500"/>
              </a:spcBef>
              <a:spcAft>
                <a:spcPts val="0"/>
              </a:spcAft>
              <a:buClr>
                <a:srgbClr val="1E2D31"/>
              </a:buClr>
              <a:buSzPct val="100000"/>
              <a:buFont typeface="Arial"/>
              <a:buChar char="-"/>
            </a:pPr>
            <a:r>
              <a:rPr lang="en-US" sz="1600" b="0" i="0" u="none" strike="noStrike" cap="none">
                <a:solidFill>
                  <a:srgbClr val="1E2D31"/>
                </a:solidFill>
                <a:latin typeface="Calibri"/>
                <a:ea typeface="Calibri"/>
                <a:cs typeface="Calibri"/>
                <a:sym typeface="Calibri"/>
              </a:rPr>
              <a:t>A Chinese corporation plans to build a canal through Nicaragua</a:t>
            </a:r>
          </a:p>
          <a:p>
            <a:pPr marL="742950" marR="0" lvl="2" indent="-285750" algn="l" rtl="0">
              <a:lnSpc>
                <a:spcPct val="80000"/>
              </a:lnSpc>
              <a:spcBef>
                <a:spcPts val="500"/>
              </a:spcBef>
              <a:spcAft>
                <a:spcPts val="0"/>
              </a:spcAft>
              <a:buClr>
                <a:srgbClr val="1E2D31"/>
              </a:buClr>
              <a:buSzPct val="100000"/>
              <a:buFont typeface="Arial"/>
              <a:buChar char="-"/>
            </a:pPr>
            <a:r>
              <a:rPr lang="en-US" sz="1600" b="0" i="0" u="none" strike="noStrike" cap="none">
                <a:solidFill>
                  <a:srgbClr val="1E2D31"/>
                </a:solidFill>
                <a:latin typeface="Calibri"/>
                <a:ea typeface="Calibri"/>
                <a:cs typeface="Calibri"/>
                <a:sym typeface="Calibri"/>
              </a:rPr>
              <a:t>Poses a threat to the people and the environment</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Water</a:t>
            </a:r>
          </a:p>
          <a:p>
            <a:pPr marL="742950" marR="0" lvl="2" indent="-285750" algn="l" rtl="0">
              <a:lnSpc>
                <a:spcPct val="80000"/>
              </a:lnSpc>
              <a:spcBef>
                <a:spcPts val="500"/>
              </a:spcBef>
              <a:spcAft>
                <a:spcPts val="0"/>
              </a:spcAft>
              <a:buClr>
                <a:srgbClr val="1E2D31"/>
              </a:buClr>
              <a:buSzPct val="100000"/>
              <a:buFont typeface="Arial"/>
              <a:buChar char="-"/>
            </a:pPr>
            <a:r>
              <a:rPr lang="en-US" sz="1600" b="0" i="0" u="none" strike="noStrike" cap="none">
                <a:solidFill>
                  <a:srgbClr val="1E2D31"/>
                </a:solidFill>
                <a:latin typeface="Calibri"/>
                <a:ea typeface="Calibri"/>
                <a:cs typeface="Calibri"/>
                <a:sym typeface="Calibri"/>
              </a:rPr>
              <a:t>Ground water is rapidly depleting due to deforestation and pollution</a:t>
            </a:r>
          </a:p>
          <a:p>
            <a:pPr marL="742950" marR="0" lvl="2" indent="-285750" algn="l" rtl="0">
              <a:lnSpc>
                <a:spcPct val="80000"/>
              </a:lnSpc>
              <a:spcBef>
                <a:spcPts val="500"/>
              </a:spcBef>
              <a:spcAft>
                <a:spcPts val="0"/>
              </a:spcAft>
              <a:buClr>
                <a:srgbClr val="1E2D31"/>
              </a:buClr>
              <a:buSzPct val="100000"/>
              <a:buFont typeface="Arial"/>
              <a:buChar char="-"/>
            </a:pPr>
            <a:r>
              <a:rPr lang="en-US" sz="1600" b="0" i="0" u="none" strike="noStrike" cap="none">
                <a:solidFill>
                  <a:srgbClr val="1E2D31"/>
                </a:solidFill>
                <a:latin typeface="Calibri"/>
                <a:ea typeface="Calibri"/>
                <a:cs typeface="Calibri"/>
                <a:sym typeface="Calibri"/>
              </a:rPr>
              <a:t>87% of Nicaraguans have access to clean water but statistics are not truly representative because in many urban places water faucets only work a few hours a day</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Women</a:t>
            </a:r>
          </a:p>
          <a:p>
            <a:pPr marL="742950" marR="0" lvl="2" indent="-285750" algn="l" rtl="0">
              <a:lnSpc>
                <a:spcPct val="80000"/>
              </a:lnSpc>
              <a:spcBef>
                <a:spcPts val="500"/>
              </a:spcBef>
              <a:spcAft>
                <a:spcPts val="0"/>
              </a:spcAft>
              <a:buClr>
                <a:srgbClr val="1E2D31"/>
              </a:buClr>
              <a:buSzPct val="100000"/>
              <a:buFont typeface="Arial"/>
              <a:buChar char="-"/>
            </a:pPr>
            <a:r>
              <a:rPr lang="en-US" sz="1600" b="0" i="0" u="none" strike="noStrike" cap="none">
                <a:solidFill>
                  <a:srgbClr val="1E2D31"/>
                </a:solidFill>
                <a:latin typeface="Calibri"/>
                <a:ea typeface="Calibri"/>
                <a:cs typeface="Calibri"/>
                <a:sym typeface="Calibri"/>
              </a:rPr>
              <a:t>Violence against women has increased in quantity and cruelty</a:t>
            </a:r>
          </a:p>
          <a:p>
            <a:pPr marL="742950" marR="0" lvl="2" indent="-285750" algn="l" rtl="0">
              <a:lnSpc>
                <a:spcPct val="80000"/>
              </a:lnSpc>
              <a:spcBef>
                <a:spcPts val="500"/>
              </a:spcBef>
              <a:buClr>
                <a:srgbClr val="1E2D31"/>
              </a:buClr>
              <a:buSzPct val="100000"/>
              <a:buFont typeface="Arial"/>
              <a:buChar char="-"/>
            </a:pPr>
            <a:r>
              <a:rPr lang="en-US" sz="1600" b="0" i="0" u="none" strike="noStrike" cap="none">
                <a:solidFill>
                  <a:srgbClr val="1E2D31"/>
                </a:solidFill>
                <a:latin typeface="Calibri"/>
                <a:ea typeface="Calibri"/>
                <a:cs typeface="Calibri"/>
                <a:sym typeface="Calibri"/>
              </a:rPr>
              <a:t>Women are coming together to demand better treatment and more protection from the law</a:t>
            </a:r>
          </a:p>
        </p:txBody>
      </p:sp>
      <p:pic>
        <p:nvPicPr>
          <p:cNvPr id="193" name="Shape 19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62800" y="1749425"/>
            <a:ext cx="3943374" cy="1953912"/>
          </a:xfrm>
          <a:prstGeom prst="rect">
            <a:avLst/>
          </a:prstGeom>
          <a:noFill/>
          <a:ln w="9525" cap="flat" cmpd="sng">
            <a:solidFill>
              <a:schemeClr val="dk1"/>
            </a:solidFill>
            <a:prstDash val="solid"/>
            <a:round/>
            <a:headEnd type="none" w="med" len="med"/>
            <a:tailEnd type="none" w="med" len="med"/>
          </a:ln>
        </p:spPr>
      </p:pic>
      <p:pic>
        <p:nvPicPr>
          <p:cNvPr id="194" name="Shape 19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162800" y="3779537"/>
            <a:ext cx="3943374" cy="2637130"/>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Geographical Information</a:t>
            </a:r>
          </a:p>
        </p:txBody>
      </p:sp>
      <p:pic>
        <p:nvPicPr>
          <p:cNvPr id="97" name="Shape 97"/>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435716" y="1825625"/>
            <a:ext cx="9320564"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p:nvPr/>
        </p:nvSpPr>
        <p:spPr>
          <a:xfrm>
            <a:off x="123986" y="0"/>
            <a:ext cx="12192000" cy="6858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pic>
        <p:nvPicPr>
          <p:cNvPr id="4" name="Picture 3"/>
          <p:cNvPicPr>
            <a:picLocks noChangeAspect="1"/>
          </p:cNvPicPr>
          <p:nvPr/>
        </p:nvPicPr>
        <p:blipFill>
          <a:blip r:embed="rId3"/>
          <a:stretch>
            <a:fillRect/>
          </a:stretch>
        </p:blipFill>
        <p:spPr>
          <a:xfrm>
            <a:off x="838200" y="1825625"/>
            <a:ext cx="3835460" cy="4065588"/>
          </a:xfrm>
          <a:prstGeom prst="rect">
            <a:avLst/>
          </a:prstGeom>
          <a:ln>
            <a:solidFill>
              <a:schemeClr val="tx1"/>
            </a:solidFill>
          </a:ln>
        </p:spPr>
      </p:pic>
      <p:sp>
        <p:nvSpPr>
          <p:cNvPr id="104" name="Shape 10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Geographical Information cont.</a:t>
            </a:r>
          </a:p>
        </p:txBody>
      </p:sp>
      <p:sp>
        <p:nvSpPr>
          <p:cNvPr id="105" name="Shape 105"/>
          <p:cNvSpPr txBox="1">
            <a:spLocks noGrp="1"/>
          </p:cNvSpPr>
          <p:nvPr>
            <p:ph type="body" idx="1"/>
          </p:nvPr>
        </p:nvSpPr>
        <p:spPr>
          <a:xfrm>
            <a:off x="4650657" y="1825625"/>
            <a:ext cx="6703142" cy="4351338"/>
          </a:xfrm>
          <a:prstGeom prst="rect">
            <a:avLst/>
          </a:prstGeom>
          <a:noFill/>
          <a:ln>
            <a:noFill/>
          </a:ln>
        </p:spPr>
        <p:txBody>
          <a:bodyPr lIns="91425" tIns="45700" rIns="91425" bIns="45700" anchor="t" anchorCtr="0">
            <a:noAutofit/>
          </a:bodyPr>
          <a:lstStyle/>
          <a:p>
            <a:pPr marL="666750" marR="0" lvl="0" indent="-234950" algn="l" rtl="0">
              <a:lnSpc>
                <a:spcPct val="8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land of lakes and volcanoes: over 40 volcanoes</a:t>
            </a:r>
          </a:p>
          <a:p>
            <a:pPr marL="666750" marR="0" lvl="0" indent="-23495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66750" marR="0" lvl="0" indent="-23495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Largest but most sparsely populated country in Central America</a:t>
            </a:r>
          </a:p>
          <a:p>
            <a:pPr marL="666750" marR="0" lvl="0" indent="-23495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66750" marR="0" lvl="0" indent="-23495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Pacific and Caribbean coasts are culturally and economically very different</a:t>
            </a:r>
          </a:p>
          <a:p>
            <a:pPr marL="666750" marR="0" lvl="0" indent="-234950" algn="l" rtl="0">
              <a:lnSpc>
                <a:spcPct val="8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66750" marR="0" lvl="0" indent="-234950" algn="l" rtl="0">
              <a:lnSpc>
                <a:spcPct val="8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Two big lakes: Lake Managua and Lake Nicaragua</a:t>
            </a:r>
          </a:p>
          <a:p>
            <a:pPr marL="228600" marR="0" lvl="0" indent="-228600" algn="l" rtl="0">
              <a:lnSpc>
                <a:spcPct val="80000"/>
              </a:lnSpc>
              <a:spcBef>
                <a:spcPts val="10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6" name="Text Placeholder 5"/>
          <p:cNvSpPr>
            <a:spLocks noGrp="1"/>
          </p:cNvSpPr>
          <p:nvPr>
            <p:ph type="body"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Basic Information</a:t>
            </a:r>
          </a:p>
        </p:txBody>
      </p:sp>
      <p:sp>
        <p:nvSpPr>
          <p:cNvPr id="111" name="Shape 111"/>
          <p:cNvSpPr txBox="1">
            <a:spLocks noGrp="1"/>
          </p:cNvSpPr>
          <p:nvPr>
            <p:ph type="body" idx="2"/>
          </p:nvPr>
        </p:nvSpPr>
        <p:spPr>
          <a:xfrm>
            <a:off x="6172200" y="1825625"/>
            <a:ext cx="5181600" cy="4351338"/>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dk1"/>
              </a:buClr>
              <a:buSzPct val="98636"/>
              <a:buFont typeface="Arial"/>
              <a:buChar char="•"/>
            </a:pPr>
            <a:r>
              <a:rPr lang="en-US" sz="2170" b="0" i="0" u="none" strike="noStrike" cap="none">
                <a:solidFill>
                  <a:schemeClr val="dk1"/>
                </a:solidFill>
                <a:latin typeface="Calibri"/>
                <a:ea typeface="Calibri"/>
                <a:cs typeface="Calibri"/>
                <a:sym typeface="Calibri"/>
              </a:rPr>
              <a:t>Population: 6.3 million</a:t>
            </a:r>
          </a:p>
          <a:p>
            <a:pPr marL="285750" marR="0" lvl="0" indent="-285750" algn="l" rtl="0">
              <a:lnSpc>
                <a:spcPct val="80000"/>
              </a:lnSpc>
              <a:spcBef>
                <a:spcPts val="1000"/>
              </a:spcBef>
              <a:spcAft>
                <a:spcPts val="0"/>
              </a:spcAft>
              <a:buClr>
                <a:schemeClr val="dk1"/>
              </a:buClr>
              <a:buSzPct val="98636"/>
              <a:buFont typeface="Arial"/>
              <a:buNone/>
            </a:pPr>
            <a:endParaRPr sz="217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636"/>
              <a:buFont typeface="Arial"/>
              <a:buChar char="•"/>
            </a:pPr>
            <a:r>
              <a:rPr lang="en-US" sz="2170" b="0" i="0" u="none" strike="noStrike" cap="none">
                <a:solidFill>
                  <a:schemeClr val="dk1"/>
                </a:solidFill>
                <a:latin typeface="Calibri"/>
                <a:ea typeface="Calibri"/>
                <a:cs typeface="Calibri"/>
                <a:sym typeface="Calibri"/>
              </a:rPr>
              <a:t>Current capital: Managua</a:t>
            </a:r>
          </a:p>
          <a:p>
            <a:pPr marL="285750" marR="0" lvl="0" indent="-285750" algn="l" rtl="0">
              <a:lnSpc>
                <a:spcPct val="80000"/>
              </a:lnSpc>
              <a:spcBef>
                <a:spcPts val="1000"/>
              </a:spcBef>
              <a:spcAft>
                <a:spcPts val="0"/>
              </a:spcAft>
              <a:buClr>
                <a:schemeClr val="dk1"/>
              </a:buClr>
              <a:buSzPct val="98636"/>
              <a:buFont typeface="Arial"/>
              <a:buNone/>
            </a:pPr>
            <a:endParaRPr sz="217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636"/>
              <a:buFont typeface="Arial"/>
              <a:buChar char="•"/>
            </a:pPr>
            <a:r>
              <a:rPr lang="en-US" sz="2170" b="0" i="0" u="none" strike="noStrike" cap="none">
                <a:solidFill>
                  <a:schemeClr val="dk1"/>
                </a:solidFill>
                <a:latin typeface="Calibri"/>
                <a:ea typeface="Calibri"/>
                <a:cs typeface="Calibri"/>
                <a:sym typeface="Calibri"/>
              </a:rPr>
              <a:t>Other main cities: Leon, Granada, Masaya, Chinandega</a:t>
            </a:r>
          </a:p>
          <a:p>
            <a:pPr marL="285750" marR="0" lvl="0" indent="-285750" algn="l" rtl="0">
              <a:lnSpc>
                <a:spcPct val="80000"/>
              </a:lnSpc>
              <a:spcBef>
                <a:spcPts val="1000"/>
              </a:spcBef>
              <a:spcAft>
                <a:spcPts val="0"/>
              </a:spcAft>
              <a:buClr>
                <a:schemeClr val="dk1"/>
              </a:buClr>
              <a:buSzPct val="98636"/>
              <a:buFont typeface="Arial"/>
              <a:buNone/>
            </a:pPr>
            <a:endParaRPr sz="217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636"/>
              <a:buFont typeface="Arial"/>
              <a:buChar char="•"/>
            </a:pPr>
            <a:r>
              <a:rPr lang="en-US" sz="2170" b="0" i="0" u="none" strike="noStrike" cap="none">
                <a:solidFill>
                  <a:schemeClr val="dk1"/>
                </a:solidFill>
                <a:latin typeface="Calibri"/>
                <a:ea typeface="Calibri"/>
                <a:cs typeface="Calibri"/>
                <a:sym typeface="Calibri"/>
              </a:rPr>
              <a:t>Elected President and Vice President: Daniel Ortega and Rosario Murillo</a:t>
            </a:r>
          </a:p>
          <a:p>
            <a:pPr marL="285750" marR="0" lvl="0" indent="-285750" algn="l" rtl="0">
              <a:lnSpc>
                <a:spcPct val="80000"/>
              </a:lnSpc>
              <a:spcBef>
                <a:spcPts val="1000"/>
              </a:spcBef>
              <a:spcAft>
                <a:spcPts val="0"/>
              </a:spcAft>
              <a:buClr>
                <a:schemeClr val="dk1"/>
              </a:buClr>
              <a:buSzPct val="98636"/>
              <a:buFont typeface="Arial"/>
              <a:buNone/>
            </a:pPr>
            <a:endParaRPr sz="217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636"/>
              <a:buFont typeface="Arial"/>
              <a:buChar char="•"/>
            </a:pPr>
            <a:r>
              <a:rPr lang="en-US" sz="2170" b="0" i="0" u="none" strike="noStrike" cap="none">
                <a:solidFill>
                  <a:schemeClr val="dk1"/>
                </a:solidFill>
                <a:latin typeface="Calibri"/>
                <a:ea typeface="Calibri"/>
                <a:cs typeface="Calibri"/>
                <a:sym typeface="Calibri"/>
              </a:rPr>
              <a:t>Nicaragua is the safest and most secure country in Central America</a:t>
            </a:r>
          </a:p>
          <a:p>
            <a:pPr marL="228600" marR="0" lvl="0" indent="-228600" algn="l" rtl="0">
              <a:lnSpc>
                <a:spcPct val="70000"/>
              </a:lnSpc>
              <a:spcBef>
                <a:spcPts val="1000"/>
              </a:spcBef>
              <a:buClr>
                <a:schemeClr val="dk1"/>
              </a:buClr>
              <a:buSzPct val="98636"/>
              <a:buFont typeface="Arial"/>
              <a:buNone/>
            </a:pPr>
            <a:endParaRPr sz="2170" b="0" i="0" u="none" strike="noStrike" cap="none">
              <a:solidFill>
                <a:schemeClr val="dk1"/>
              </a:solidFill>
              <a:latin typeface="Calibri"/>
              <a:ea typeface="Calibri"/>
              <a:cs typeface="Calibri"/>
              <a:sym typeface="Calibri"/>
            </a:endParaRPr>
          </a:p>
        </p:txBody>
      </p:sp>
      <p:pic>
        <p:nvPicPr>
          <p:cNvPr id="112" name="Shape 1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62351" y="1749425"/>
            <a:ext cx="4966673" cy="2182495"/>
          </a:xfrm>
          <a:prstGeom prst="rect">
            <a:avLst/>
          </a:prstGeom>
          <a:noFill/>
          <a:ln w="12700" cap="flat" cmpd="sng">
            <a:solidFill>
              <a:schemeClr val="dk1"/>
            </a:solidFill>
            <a:prstDash val="solid"/>
            <a:miter/>
            <a:headEnd type="none" w="med" len="med"/>
            <a:tailEnd type="none" w="med" len="med"/>
          </a:ln>
        </p:spPr>
      </p:pic>
      <p:pic>
        <p:nvPicPr>
          <p:cNvPr id="113" name="Shape 113"/>
          <p:cNvPicPr preferRelativeResize="0"/>
          <p:nvPr/>
        </p:nvPicPr>
        <p:blipFill rotWithShape="1">
          <a:blip r:embed="rId4">
            <a:alphaModFix/>
          </a:blip>
          <a:srcRect/>
          <a:stretch/>
        </p:blipFill>
        <p:spPr>
          <a:xfrm>
            <a:off x="964978" y="4102300"/>
            <a:ext cx="4964047" cy="2213224"/>
          </a:xfrm>
          <a:prstGeom prst="rect">
            <a:avLst/>
          </a:prstGeom>
          <a:noFill/>
          <a:ln w="12700" cap="flat" cmpd="sng">
            <a:solidFill>
              <a:schemeClr val="dk1"/>
            </a:solidFill>
            <a:prstDash val="solid"/>
            <a:miter/>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Economy</a:t>
            </a:r>
          </a:p>
        </p:txBody>
      </p:sp>
      <p:sp>
        <p:nvSpPr>
          <p:cNvPr id="119" name="Shape 119"/>
          <p:cNvSpPr txBox="1">
            <a:spLocks noGrp="1"/>
          </p:cNvSpPr>
          <p:nvPr>
            <p:ph type="body" idx="1"/>
          </p:nvPr>
        </p:nvSpPr>
        <p:spPr>
          <a:xfrm>
            <a:off x="838200" y="1825625"/>
            <a:ext cx="5181600" cy="4351338"/>
          </a:xfrm>
          <a:prstGeom prst="rect">
            <a:avLst/>
          </a:prstGeom>
          <a:noFill/>
          <a:ln>
            <a:noFill/>
          </a:ln>
        </p:spPr>
        <p:txBody>
          <a:bodyPr lIns="91425" tIns="45700" rIns="91425" bIns="45700" anchor="t" anchorCtr="0">
            <a:noAutofit/>
          </a:bodyPr>
          <a:lstStyle/>
          <a:p>
            <a:pPr marL="666750" marR="0" lvl="0" indent="-285750" algn="l" rtl="0">
              <a:lnSpc>
                <a:spcPct val="10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Second poorest country in the Western Hemisphere</a:t>
            </a:r>
          </a:p>
          <a:p>
            <a:pPr marL="666750" marR="0" lvl="0" indent="-285750" algn="l" rtl="0">
              <a:lnSpc>
                <a:spcPct val="10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666750" marR="0" lvl="0" indent="-285750" algn="l" rtl="0">
              <a:lnSpc>
                <a:spcPct val="100000"/>
              </a:lnSpc>
              <a:spcBef>
                <a:spcPts val="10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42.5% of Nicaraguans live on less than $1 per day and 75.8% of the population lives on less than $2 per day</a:t>
            </a:r>
          </a:p>
          <a:p>
            <a:pPr marL="666750" marR="0" lvl="0" indent="-285750" algn="l" rtl="0">
              <a:lnSpc>
                <a:spcPct val="10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666750" marR="0" lvl="0" indent="-285750" algn="l" rtl="0">
              <a:lnSpc>
                <a:spcPct val="100000"/>
              </a:lnSpc>
              <a:spcBef>
                <a:spcPts val="10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Underemployment is at 46.5%</a:t>
            </a:r>
          </a:p>
          <a:p>
            <a:pPr marL="666750" marR="0" lvl="0" indent="-285750" algn="l" rtl="0">
              <a:lnSpc>
                <a:spcPct val="10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666750" marR="0" lvl="0" indent="-285750" algn="l" rtl="0">
              <a:lnSpc>
                <a:spcPct val="100000"/>
              </a:lnSpc>
              <a:spcBef>
                <a:spcPts val="100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Exports: coffee, bananas, sugarcane, cotton, rice, corn, tobacco, sesame, soya, beans, beef and shrimp</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20" name="Shape 1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17936" y="3513907"/>
            <a:ext cx="4622800" cy="3139576"/>
          </a:xfrm>
          <a:prstGeom prst="rect">
            <a:avLst/>
          </a:prstGeom>
          <a:noFill/>
          <a:ln w="9525" cap="flat" cmpd="sng">
            <a:solidFill>
              <a:schemeClr val="dk1"/>
            </a:solidFill>
            <a:prstDash val="solid"/>
            <a:round/>
            <a:headEnd type="none" w="med" len="med"/>
            <a:tailEnd type="none" w="med" len="med"/>
          </a:ln>
        </p:spPr>
      </p:pic>
      <p:pic>
        <p:nvPicPr>
          <p:cNvPr id="121" name="Shape 1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31000" y="365125"/>
            <a:ext cx="4597399" cy="3064934"/>
          </a:xfrm>
          <a:prstGeom prst="rect">
            <a:avLst/>
          </a:prstGeom>
          <a:noFill/>
          <a:ln w="12700" cap="flat" cmpd="sng">
            <a:solidFill>
              <a:schemeClr val="dk1"/>
            </a:solidFill>
            <a:prstDash val="solid"/>
            <a:miter/>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838200" y="72516"/>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History of the US in Nicaragua</a:t>
            </a:r>
          </a:p>
        </p:txBody>
      </p:sp>
      <p:sp>
        <p:nvSpPr>
          <p:cNvPr id="128" name="Shape 128"/>
          <p:cNvSpPr txBox="1">
            <a:spLocks noGrp="1"/>
          </p:cNvSpPr>
          <p:nvPr>
            <p:ph type="body" idx="1"/>
          </p:nvPr>
        </p:nvSpPr>
        <p:spPr>
          <a:xfrm>
            <a:off x="2176272" y="1406953"/>
            <a:ext cx="3644265" cy="499587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US" sz="1500" b="1" i="0" u="none" strike="noStrike" cap="none" dirty="0">
                <a:solidFill>
                  <a:schemeClr val="dk1"/>
                </a:solidFill>
                <a:latin typeface="Calibri"/>
                <a:ea typeface="Calibri"/>
                <a:cs typeface="Calibri"/>
                <a:sym typeface="Calibri"/>
              </a:rPr>
              <a:t>1855-57: </a:t>
            </a:r>
            <a:r>
              <a:rPr lang="en-US" sz="1500" b="0" i="0" u="none" strike="noStrike" cap="none" dirty="0">
                <a:solidFill>
                  <a:schemeClr val="dk1"/>
                </a:solidFill>
                <a:latin typeface="Calibri"/>
                <a:ea typeface="Calibri"/>
                <a:cs typeface="Calibri"/>
                <a:sym typeface="Calibri"/>
              </a:rPr>
              <a:t>William Walker, “The King of Filibusters”, usurps power and declares himself President of Nicaragua</a:t>
            </a:r>
          </a:p>
          <a:p>
            <a:pPr marL="228600" marR="0" lvl="0" indent="-228600" algn="l" rtl="0">
              <a:lnSpc>
                <a:spcPct val="90000"/>
              </a:lnSpc>
              <a:spcBef>
                <a:spcPts val="1600"/>
              </a:spcBef>
              <a:spcAft>
                <a:spcPts val="0"/>
              </a:spcAft>
              <a:buClr>
                <a:schemeClr val="lt1"/>
              </a:buClr>
              <a:buSzPct val="100000"/>
              <a:buFont typeface="Arial"/>
              <a:buChar char="•"/>
            </a:pPr>
            <a:r>
              <a:rPr lang="en-US" sz="1500" b="1" i="0" u="none" strike="noStrike" cap="none" dirty="0">
                <a:solidFill>
                  <a:schemeClr val="dk1"/>
                </a:solidFill>
                <a:latin typeface="Calibri"/>
                <a:ea typeface="Calibri"/>
                <a:cs typeface="Calibri"/>
                <a:sym typeface="Calibri"/>
              </a:rPr>
              <a:t>1860s: </a:t>
            </a:r>
            <a:r>
              <a:rPr lang="en-US" sz="1500" b="0" i="0" u="none" strike="noStrike" cap="none" dirty="0">
                <a:solidFill>
                  <a:schemeClr val="dk1"/>
                </a:solidFill>
                <a:latin typeface="Calibri"/>
                <a:ea typeface="Calibri"/>
                <a:cs typeface="Calibri"/>
                <a:sym typeface="Calibri"/>
              </a:rPr>
              <a:t>India rubber boom leads to increased US trading settlements in Bluefields, Pearl Lagoon, and other coastal villages</a:t>
            </a:r>
          </a:p>
          <a:p>
            <a:pPr marL="228600" marR="0" lvl="0" indent="-228600" algn="l" rtl="0">
              <a:lnSpc>
                <a:spcPct val="90000"/>
              </a:lnSpc>
              <a:spcBef>
                <a:spcPts val="1600"/>
              </a:spcBef>
              <a:spcAft>
                <a:spcPts val="0"/>
              </a:spcAft>
              <a:buClr>
                <a:schemeClr val="lt1"/>
              </a:buClr>
              <a:buSzPct val="100000"/>
              <a:buFont typeface="Arial"/>
              <a:buChar char="•"/>
            </a:pPr>
            <a:r>
              <a:rPr lang="en-US" sz="1500" b="1" i="0" u="none" strike="noStrike" cap="none" dirty="0">
                <a:solidFill>
                  <a:schemeClr val="dk1"/>
                </a:solidFill>
                <a:latin typeface="Calibri"/>
                <a:ea typeface="Calibri"/>
                <a:cs typeface="Calibri"/>
                <a:sym typeface="Calibri"/>
              </a:rPr>
              <a:t>1894: </a:t>
            </a:r>
            <a:r>
              <a:rPr lang="en-US" sz="1500" b="0" i="0" u="none" strike="noStrike" cap="none" dirty="0">
                <a:solidFill>
                  <a:schemeClr val="dk1"/>
                </a:solidFill>
                <a:latin typeface="Calibri"/>
                <a:ea typeface="Calibri"/>
                <a:cs typeface="Calibri"/>
                <a:sym typeface="Calibri"/>
              </a:rPr>
              <a:t>US controls 90% of production and has capital investments in coconuts, bananas, rubber, gold mining, transportation, and commercial enterprise. Bluefields becomes an economic hub and undergoes a population boom</a:t>
            </a:r>
          </a:p>
          <a:p>
            <a:pPr marL="228600" marR="0" lvl="0" indent="-228600" algn="l" rtl="0">
              <a:lnSpc>
                <a:spcPct val="90000"/>
              </a:lnSpc>
              <a:spcBef>
                <a:spcPts val="1600"/>
              </a:spcBef>
              <a:spcAft>
                <a:spcPts val="0"/>
              </a:spcAft>
              <a:buClr>
                <a:schemeClr val="lt1"/>
              </a:buClr>
              <a:buSzPct val="100000"/>
              <a:buFont typeface="Arial"/>
              <a:buChar char="•"/>
            </a:pPr>
            <a:r>
              <a:rPr lang="en-US" sz="1500" b="1" i="0" u="none" strike="noStrike" cap="none" dirty="0">
                <a:solidFill>
                  <a:schemeClr val="dk1"/>
                </a:solidFill>
                <a:latin typeface="Calibri"/>
                <a:ea typeface="Calibri"/>
                <a:cs typeface="Calibri"/>
                <a:sym typeface="Calibri"/>
              </a:rPr>
              <a:t>1912</a:t>
            </a:r>
            <a:r>
              <a:rPr lang="en-US" sz="1500" b="0" i="0" u="none" strike="noStrike" cap="none" dirty="0">
                <a:solidFill>
                  <a:schemeClr val="dk1"/>
                </a:solidFill>
                <a:latin typeface="Calibri"/>
                <a:ea typeface="Calibri"/>
                <a:cs typeface="Calibri"/>
                <a:sym typeface="Calibri"/>
              </a:rPr>
              <a:t>: President Zelaya attempts to find another country to build a canal in Nicaragua. US views this as a violation of the Monroe Doctrine and the Roosevelt Corollary and outs Zelaya. US imperial rule begins</a:t>
            </a:r>
          </a:p>
        </p:txBody>
      </p:sp>
      <p:sp>
        <p:nvSpPr>
          <p:cNvPr id="129" name="Shape 129"/>
          <p:cNvSpPr txBox="1">
            <a:spLocks noGrp="1"/>
          </p:cNvSpPr>
          <p:nvPr>
            <p:ph type="body" idx="2"/>
          </p:nvPr>
        </p:nvSpPr>
        <p:spPr>
          <a:xfrm>
            <a:off x="8058911" y="1406954"/>
            <a:ext cx="3644265" cy="4995873"/>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US" sz="1500" b="1" i="0" u="none" strike="noStrike" cap="none" dirty="0">
                <a:solidFill>
                  <a:schemeClr val="dk1"/>
                </a:solidFill>
                <a:latin typeface="Calibri"/>
                <a:ea typeface="Calibri"/>
                <a:cs typeface="Calibri"/>
                <a:sym typeface="Calibri"/>
              </a:rPr>
              <a:t>1927</a:t>
            </a:r>
            <a:r>
              <a:rPr lang="en-US" sz="1500" b="0" i="0" u="none" strike="noStrike" cap="none" dirty="0">
                <a:solidFill>
                  <a:schemeClr val="dk1"/>
                </a:solidFill>
                <a:latin typeface="Calibri"/>
                <a:ea typeface="Calibri"/>
                <a:cs typeface="Calibri"/>
                <a:sym typeface="Calibri"/>
              </a:rPr>
              <a:t>:  Henry Stinson forces a peace treaty on Nicaragua and secures the US's military's right to run Nicaraguan elections. To ensure democracy, the US assembles a Nicaraguan military force, La Guardia</a:t>
            </a:r>
          </a:p>
          <a:p>
            <a:pPr marL="228600" marR="0" lvl="0" indent="-228600" algn="l" rtl="0">
              <a:lnSpc>
                <a:spcPct val="90000"/>
              </a:lnSpc>
              <a:spcBef>
                <a:spcPts val="1600"/>
              </a:spcBef>
              <a:spcAft>
                <a:spcPts val="0"/>
              </a:spcAft>
              <a:buClr>
                <a:schemeClr val="lt1"/>
              </a:buClr>
              <a:buSzPct val="100000"/>
              <a:buFont typeface="Arial"/>
              <a:buChar char="•"/>
            </a:pPr>
            <a:r>
              <a:rPr lang="en-US" sz="1500" b="1" i="0" u="none" strike="noStrike" cap="none" dirty="0">
                <a:solidFill>
                  <a:schemeClr val="dk1"/>
                </a:solidFill>
                <a:latin typeface="Calibri"/>
                <a:ea typeface="Calibri"/>
                <a:cs typeface="Calibri"/>
                <a:sym typeface="Calibri"/>
              </a:rPr>
              <a:t>1979-1990: </a:t>
            </a:r>
            <a:r>
              <a:rPr lang="en-US" sz="1500" b="0" i="0" u="none" strike="noStrike" cap="none" dirty="0">
                <a:solidFill>
                  <a:schemeClr val="dk1"/>
                </a:solidFill>
                <a:latin typeface="Calibri"/>
                <a:ea typeface="Calibri"/>
                <a:cs typeface="Calibri"/>
                <a:sym typeface="Calibri"/>
              </a:rPr>
              <a:t>Contra War. Approximately 30,000 Nicaraguans killed, thousands more wounded, 350,000 internally displaced, and $9 billion in direct damages</a:t>
            </a:r>
          </a:p>
          <a:p>
            <a:pPr marL="228600" marR="0" lvl="0" indent="-228600" algn="l" rtl="0">
              <a:lnSpc>
                <a:spcPct val="90000"/>
              </a:lnSpc>
              <a:spcBef>
                <a:spcPts val="1600"/>
              </a:spcBef>
              <a:spcAft>
                <a:spcPts val="0"/>
              </a:spcAft>
              <a:buClr>
                <a:schemeClr val="lt1"/>
              </a:buClr>
              <a:buSzPct val="100000"/>
              <a:buFont typeface="Arial"/>
              <a:buChar char="•"/>
            </a:pPr>
            <a:r>
              <a:rPr lang="en-US" sz="1500" b="1" i="0" u="none" strike="noStrike" cap="none" dirty="0">
                <a:solidFill>
                  <a:schemeClr val="dk1"/>
                </a:solidFill>
                <a:latin typeface="Calibri"/>
                <a:ea typeface="Calibri"/>
                <a:cs typeface="Calibri"/>
                <a:sym typeface="Calibri"/>
              </a:rPr>
              <a:t>1990</a:t>
            </a:r>
            <a:r>
              <a:rPr lang="en-US" sz="1500" b="0" i="0" u="none" strike="noStrike" cap="none" dirty="0">
                <a:solidFill>
                  <a:schemeClr val="dk1"/>
                </a:solidFill>
                <a:latin typeface="Calibri"/>
                <a:ea typeface="Calibri"/>
                <a:cs typeface="Calibri"/>
                <a:sym typeface="Calibri"/>
              </a:rPr>
              <a:t>: The National Endowment for Democracy spends $11 million on the election in Nicaragua. Grants made out to UNO were supposedly for vehicles or office equipment, but UNO used the money to support their candidate. This was later referred to as the "blueprint" for successful US intervention in third world countries </a:t>
            </a:r>
          </a:p>
          <a:p>
            <a:pPr marL="228600" marR="0" lvl="0" indent="-228600" algn="l" rtl="0">
              <a:lnSpc>
                <a:spcPct val="90000"/>
              </a:lnSpc>
              <a:spcBef>
                <a:spcPts val="1600"/>
              </a:spcBef>
              <a:spcAft>
                <a:spcPts val="0"/>
              </a:spcAft>
              <a:buClr>
                <a:schemeClr val="lt1"/>
              </a:buClr>
              <a:buSzPct val="100000"/>
              <a:buFont typeface="Arial"/>
              <a:buNone/>
            </a:pPr>
            <a:endParaRPr sz="15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600"/>
              </a:spcBef>
              <a:spcAft>
                <a:spcPts val="0"/>
              </a:spcAft>
              <a:buClr>
                <a:schemeClr val="lt1"/>
              </a:buClr>
              <a:buSzPct val="100000"/>
              <a:buFont typeface="Arial"/>
              <a:buNone/>
            </a:pPr>
            <a:endParaRPr sz="1500" b="0" i="0" u="none" strike="noStrike" cap="none" dirty="0">
              <a:solidFill>
                <a:schemeClr val="dk1"/>
              </a:solidFill>
              <a:latin typeface="Calibri"/>
              <a:ea typeface="Calibri"/>
              <a:cs typeface="Calibri"/>
              <a:sym typeface="Calibri"/>
            </a:endParaRPr>
          </a:p>
        </p:txBody>
      </p:sp>
      <p:pic>
        <p:nvPicPr>
          <p:cNvPr id="130" name="Shape 1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76257" y="6301742"/>
            <a:ext cx="1632115" cy="1112516"/>
          </a:xfrm>
          <a:prstGeom prst="rect">
            <a:avLst/>
          </a:prstGeom>
          <a:noFill/>
          <a:ln w="9525" cap="flat" cmpd="sng">
            <a:solidFill>
              <a:schemeClr val="dk1"/>
            </a:solidFill>
            <a:prstDash val="solid"/>
            <a:round/>
            <a:headEnd type="none" w="med" len="med"/>
            <a:tailEnd type="none" w="med" len="med"/>
          </a:ln>
        </p:spPr>
      </p:pic>
      <p:pic>
        <p:nvPicPr>
          <p:cNvPr id="131" name="Shape 1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1552" y="3052875"/>
            <a:ext cx="2133179" cy="1098498"/>
          </a:xfrm>
          <a:prstGeom prst="rect">
            <a:avLst/>
          </a:prstGeom>
          <a:noFill/>
          <a:ln w="9525" cap="flat" cmpd="sng">
            <a:solidFill>
              <a:schemeClr val="dk1"/>
            </a:solidFill>
            <a:prstDash val="solid"/>
            <a:round/>
            <a:headEnd type="none" w="med" len="med"/>
            <a:tailEnd type="none" w="med" len="med"/>
          </a:ln>
        </p:spPr>
      </p:pic>
      <p:pic>
        <p:nvPicPr>
          <p:cNvPr id="132" name="Shape 1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335024" y="1398079"/>
            <a:ext cx="989708" cy="1431497"/>
          </a:xfrm>
          <a:prstGeom prst="rect">
            <a:avLst/>
          </a:prstGeom>
          <a:noFill/>
          <a:ln w="9525" cap="flat" cmpd="sng">
            <a:solidFill>
              <a:schemeClr val="dk1"/>
            </a:solidFill>
            <a:prstDash val="solid"/>
            <a:round/>
            <a:headEnd type="none" w="med" len="med"/>
            <a:tailEnd type="none" w="med" len="med"/>
          </a:ln>
        </p:spPr>
      </p:pic>
      <p:pic>
        <p:nvPicPr>
          <p:cNvPr id="133" name="Shape 13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242476" y="2899156"/>
            <a:ext cx="1963885" cy="1416938"/>
          </a:xfrm>
          <a:prstGeom prst="rect">
            <a:avLst/>
          </a:prstGeom>
          <a:noFill/>
          <a:ln w="9525" cap="flat" cmpd="sng">
            <a:solidFill>
              <a:schemeClr val="dk1"/>
            </a:solidFill>
            <a:prstDash val="solid"/>
            <a:round/>
            <a:headEnd type="none" w="med" len="med"/>
            <a:tailEnd type="none" w="med" len="med"/>
          </a:ln>
        </p:spPr>
      </p:pic>
      <p:pic>
        <p:nvPicPr>
          <p:cNvPr id="134" name="Shape 13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444273" y="1482891"/>
            <a:ext cx="1743800" cy="1261871"/>
          </a:xfrm>
          <a:prstGeom prst="rect">
            <a:avLst/>
          </a:prstGeom>
          <a:noFill/>
          <a:ln w="9525" cap="flat" cmpd="sng">
            <a:solidFill>
              <a:schemeClr val="dk1"/>
            </a:solidFill>
            <a:prstDash val="solid"/>
            <a:round/>
            <a:headEnd type="none" w="med" len="med"/>
            <a:tailEnd type="none" w="med" len="med"/>
          </a:ln>
        </p:spPr>
      </p:pic>
      <p:pic>
        <p:nvPicPr>
          <p:cNvPr id="135" name="Shape 13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132748" y="4583001"/>
            <a:ext cx="1934454" cy="1089877"/>
          </a:xfrm>
          <a:prstGeom prst="rect">
            <a:avLst/>
          </a:prstGeom>
          <a:noFill/>
          <a:ln w="9525" cap="flat" cmpd="sng">
            <a:solidFill>
              <a:schemeClr val="dk1"/>
            </a:solidFill>
            <a:prstDash val="solid"/>
            <a:round/>
            <a:headEnd type="none" w="med" len="med"/>
            <a:tailEnd type="none" w="med" len="med"/>
          </a:ln>
        </p:spPr>
      </p:pic>
      <p:pic>
        <p:nvPicPr>
          <p:cNvPr id="136" name="Shape 13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14154" y="4334382"/>
            <a:ext cx="1200200" cy="1595721"/>
          </a:xfrm>
          <a:prstGeom prst="rect">
            <a:avLst/>
          </a:prstGeom>
          <a:noFill/>
          <a:ln w="9525" cap="flat" cmpd="sng">
            <a:solidFill>
              <a:schemeClr val="dk1"/>
            </a:solidFill>
            <a:prstDash val="solid"/>
            <a:round/>
            <a:headEnd type="none" w="med" len="med"/>
            <a:tailEnd type="none" w="med" len="med"/>
          </a:ln>
        </p:spPr>
      </p:pic>
      <p:pic>
        <p:nvPicPr>
          <p:cNvPr id="137" name="Shape 13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948069" y="4583001"/>
            <a:ext cx="2258291" cy="1163044"/>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Politics</a:t>
            </a:r>
          </a:p>
        </p:txBody>
      </p:sp>
      <p:sp>
        <p:nvSpPr>
          <p:cNvPr id="143" name="Shape 143"/>
          <p:cNvSpPr txBox="1">
            <a:spLocks noGrp="1"/>
          </p:cNvSpPr>
          <p:nvPr>
            <p:ph type="body" idx="1"/>
          </p:nvPr>
        </p:nvSpPr>
        <p:spPr>
          <a:xfrm>
            <a:off x="838200" y="1825625"/>
            <a:ext cx="5181600" cy="4351338"/>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dk1"/>
              </a:buClr>
              <a:buSzPct val="97941"/>
              <a:buFont typeface="Arial"/>
              <a:buChar char="•"/>
            </a:pPr>
            <a:r>
              <a:rPr lang="en-US" sz="1665" b="0" i="0" u="none" strike="noStrike" cap="none">
                <a:solidFill>
                  <a:schemeClr val="dk1"/>
                </a:solidFill>
                <a:latin typeface="Calibri"/>
                <a:ea typeface="Calibri"/>
                <a:cs typeface="Calibri"/>
                <a:sym typeface="Calibri"/>
              </a:rPr>
              <a:t>Somoza dictatorship (1936-1979)</a:t>
            </a:r>
          </a:p>
          <a:p>
            <a:pPr marL="285750" marR="0" lvl="0" indent="-28575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7941"/>
              <a:buFont typeface="Arial"/>
              <a:buChar char="•"/>
            </a:pPr>
            <a:r>
              <a:rPr lang="en-US" sz="1665" b="0" i="1" u="none" strike="noStrike" cap="none">
                <a:solidFill>
                  <a:schemeClr val="dk1"/>
                </a:solidFill>
                <a:latin typeface="Calibri"/>
                <a:ea typeface="Calibri"/>
                <a:cs typeface="Calibri"/>
                <a:sym typeface="Calibri"/>
              </a:rPr>
              <a:t>“Somoza may be a son of a bitch, but he’s our son of a bitch.”  </a:t>
            </a:r>
            <a:r>
              <a:rPr lang="en-US" sz="1665" b="0" i="0" u="none" strike="noStrike" cap="none">
                <a:solidFill>
                  <a:schemeClr val="dk1"/>
                </a:solidFill>
                <a:latin typeface="Calibri"/>
                <a:ea typeface="Calibri"/>
                <a:cs typeface="Calibri"/>
                <a:sym typeface="Calibri"/>
              </a:rPr>
              <a:t>– Franklin D. Roosevelt </a:t>
            </a:r>
          </a:p>
          <a:p>
            <a:pPr marL="285750" marR="0" lvl="0" indent="-28575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7941"/>
              <a:buFont typeface="Arial"/>
              <a:buChar char="•"/>
            </a:pPr>
            <a:r>
              <a:rPr lang="en-US" sz="1665" b="0" i="0" u="none" strike="noStrike" cap="none">
                <a:solidFill>
                  <a:schemeClr val="dk1"/>
                </a:solidFill>
                <a:latin typeface="Calibri"/>
                <a:ea typeface="Calibri"/>
                <a:cs typeface="Calibri"/>
                <a:sym typeface="Calibri"/>
              </a:rPr>
              <a:t>Sandinista (FSLN) revolution ousts Somoza on July 19, 1979</a:t>
            </a:r>
          </a:p>
          <a:p>
            <a:pPr marL="285750" marR="0" lvl="0" indent="-28575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7941"/>
              <a:buFont typeface="Arial"/>
              <a:buChar char="•"/>
            </a:pPr>
            <a:r>
              <a:rPr lang="en-US" sz="1665" b="0" i="0" u="none" strike="noStrike" cap="none">
                <a:solidFill>
                  <a:schemeClr val="dk1"/>
                </a:solidFill>
                <a:latin typeface="Calibri"/>
                <a:ea typeface="Calibri"/>
                <a:cs typeface="Calibri"/>
                <a:sym typeface="Calibri"/>
              </a:rPr>
              <a:t>Counterrevolution leads to conflict during the 1980s; the counterrevolution is supported by the US; Daniel Ortega is elected President in 1984</a:t>
            </a:r>
          </a:p>
          <a:p>
            <a:pPr marL="285750" marR="0" lvl="0" indent="-28575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7941"/>
              <a:buFont typeface="Arial"/>
              <a:buChar char="•"/>
            </a:pPr>
            <a:r>
              <a:rPr lang="en-US" sz="1665" b="0" i="0" u="none" strike="noStrike" cap="none">
                <a:solidFill>
                  <a:schemeClr val="dk1"/>
                </a:solidFill>
                <a:latin typeface="Calibri"/>
                <a:ea typeface="Calibri"/>
                <a:cs typeface="Calibri"/>
                <a:sym typeface="Calibri"/>
              </a:rPr>
              <a:t>Free elections in 1990: Ortega loses to Violeta Chamorro; first time in over five decades there is a peaceful and democratic transfer of power</a:t>
            </a:r>
          </a:p>
          <a:p>
            <a:pPr marL="228600" marR="0" lvl="0" indent="-228600" algn="l" rtl="0">
              <a:lnSpc>
                <a:spcPct val="80000"/>
              </a:lnSpc>
              <a:spcBef>
                <a:spcPts val="100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pic>
        <p:nvPicPr>
          <p:cNvPr id="144" name="Shape 1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72200" y="1825625"/>
            <a:ext cx="5181600" cy="3705224"/>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Politics, cont.</a:t>
            </a:r>
          </a:p>
        </p:txBody>
      </p:sp>
      <p:sp>
        <p:nvSpPr>
          <p:cNvPr id="150" name="Shape 150"/>
          <p:cNvSpPr txBox="1">
            <a:spLocks noGrp="1"/>
          </p:cNvSpPr>
          <p:nvPr>
            <p:ph type="body" idx="1"/>
          </p:nvPr>
        </p:nvSpPr>
        <p:spPr>
          <a:xfrm>
            <a:off x="838200" y="1825625"/>
            <a:ext cx="5181600" cy="4351338"/>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Ortega is reelected in 2006, 2011, and 2016</a:t>
            </a:r>
          </a:p>
          <a:p>
            <a:pPr marL="285750" marR="0" lvl="0" indent="-28575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Many Nicaraguans believe that the political system is corrupt and that Ortega is a dictator</a:t>
            </a:r>
          </a:p>
          <a:p>
            <a:pPr marL="285750" marR="0" lvl="0" indent="-285750" algn="l" rtl="0">
              <a:lnSpc>
                <a:spcPct val="90000"/>
              </a:lnSpc>
              <a:spcBef>
                <a:spcPts val="10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10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Election of 2016: Ortega faced no political opposition; his wife is the elected vice president</a:t>
            </a:r>
          </a:p>
        </p:txBody>
      </p:sp>
      <p:pic>
        <p:nvPicPr>
          <p:cNvPr id="151" name="Shape 1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74475" y="456564"/>
            <a:ext cx="4445000" cy="2965553"/>
          </a:xfrm>
          <a:prstGeom prst="rect">
            <a:avLst/>
          </a:prstGeom>
          <a:noFill/>
          <a:ln w="9525" cap="flat" cmpd="sng">
            <a:solidFill>
              <a:schemeClr val="dk1"/>
            </a:solidFill>
            <a:prstDash val="solid"/>
            <a:round/>
            <a:headEnd type="none" w="med" len="med"/>
            <a:tailEnd type="none" w="med" len="med"/>
          </a:ln>
        </p:spPr>
      </p:pic>
      <p:pic>
        <p:nvPicPr>
          <p:cNvPr id="152" name="Shape 152"/>
          <p:cNvPicPr preferRelativeResize="0"/>
          <p:nvPr/>
        </p:nvPicPr>
        <p:blipFill rotWithShape="1">
          <a:blip r:embed="rId4">
            <a:alphaModFix/>
          </a:blip>
          <a:srcRect/>
          <a:stretch/>
        </p:blipFill>
        <p:spPr>
          <a:xfrm>
            <a:off x="6874475" y="3497833"/>
            <a:ext cx="4479324" cy="2983229"/>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7333685" y="3758792"/>
            <a:ext cx="3187463" cy="2418170"/>
          </a:xfrm>
          <a:prstGeom prst="rect">
            <a:avLst/>
          </a:prstGeom>
          <a:noFill/>
          <a:ln w="12700" cap="flat" cmpd="sng">
            <a:solidFill>
              <a:schemeClr val="dk1"/>
            </a:solidFill>
            <a:prstDash val="solid"/>
            <a:miter/>
            <a:headEnd type="none" w="med" len="med"/>
            <a:tailEnd type="none" w="med" len="med"/>
          </a:ln>
        </p:spPr>
      </p:pic>
      <p:sp>
        <p:nvSpPr>
          <p:cNvPr id="158" name="Shape 15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Dress</a:t>
            </a:r>
          </a:p>
        </p:txBody>
      </p:sp>
      <p:sp>
        <p:nvSpPr>
          <p:cNvPr id="159" name="Shape 159"/>
          <p:cNvSpPr txBox="1">
            <a:spLocks noGrp="1"/>
          </p:cNvSpPr>
          <p:nvPr>
            <p:ph type="body" idx="1"/>
          </p:nvPr>
        </p:nvSpPr>
        <p:spPr>
          <a:xfrm>
            <a:off x="838200" y="1825625"/>
            <a:ext cx="5181600" cy="4351338"/>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dk1"/>
              </a:buClr>
              <a:buSzPct val="98950"/>
              <a:buFont typeface="Arial"/>
              <a:buChar char="•"/>
            </a:pPr>
            <a:r>
              <a:rPr lang="en-US" sz="1979" b="0" i="0" u="none" strike="noStrike" cap="none" dirty="0">
                <a:solidFill>
                  <a:schemeClr val="dk1"/>
                </a:solidFill>
                <a:latin typeface="Calibri"/>
                <a:ea typeface="Calibri"/>
                <a:cs typeface="Calibri"/>
                <a:sym typeface="Calibri"/>
              </a:rPr>
              <a:t>Traditional garb is worn for celebrations or festivals</a:t>
            </a:r>
          </a:p>
          <a:p>
            <a:pPr marL="285750" marR="0" lvl="0" indent="-285750" algn="l" rtl="0">
              <a:lnSpc>
                <a:spcPct val="80000"/>
              </a:lnSpc>
              <a:spcBef>
                <a:spcPts val="1000"/>
              </a:spcBef>
              <a:spcAft>
                <a:spcPts val="0"/>
              </a:spcAft>
              <a:buClr>
                <a:schemeClr val="dk1"/>
              </a:buClr>
              <a:buSzPct val="98999"/>
              <a:buFont typeface="Arial"/>
              <a:buNone/>
            </a:pPr>
            <a:endParaRPr sz="1979" b="0" i="0" u="none" strike="noStrike" cap="none" dirty="0">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950"/>
              <a:buFont typeface="Arial"/>
              <a:buChar char="•"/>
            </a:pPr>
            <a:r>
              <a:rPr lang="en-US" sz="1979" b="0" i="0" u="none" strike="noStrike" cap="none" dirty="0">
                <a:solidFill>
                  <a:schemeClr val="dk1"/>
                </a:solidFill>
                <a:latin typeface="Calibri"/>
                <a:ea typeface="Calibri"/>
                <a:cs typeface="Calibri"/>
                <a:sym typeface="Calibri"/>
              </a:rPr>
              <a:t>Dress modestly </a:t>
            </a:r>
          </a:p>
          <a:p>
            <a:pPr marL="285750" marR="0" lvl="0" indent="-285750" algn="l" rtl="0">
              <a:lnSpc>
                <a:spcPct val="80000"/>
              </a:lnSpc>
              <a:spcBef>
                <a:spcPts val="1000"/>
              </a:spcBef>
              <a:spcAft>
                <a:spcPts val="0"/>
              </a:spcAft>
              <a:buClr>
                <a:schemeClr val="dk1"/>
              </a:buClr>
              <a:buSzPct val="98999"/>
              <a:buFont typeface="Arial"/>
              <a:buNone/>
            </a:pPr>
            <a:endParaRPr sz="1979" b="0" i="0" u="none" strike="noStrike" cap="none" dirty="0">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950"/>
              <a:buFont typeface="Arial"/>
              <a:buChar char="•"/>
            </a:pPr>
            <a:r>
              <a:rPr lang="en-US" sz="1979" b="0" i="0" u="none" strike="noStrike" cap="none" dirty="0">
                <a:solidFill>
                  <a:schemeClr val="dk1"/>
                </a:solidFill>
                <a:latin typeface="Calibri"/>
                <a:ea typeface="Calibri"/>
                <a:cs typeface="Calibri"/>
                <a:sym typeface="Calibri"/>
              </a:rPr>
              <a:t>HIGHLY recommend loose/free flowing pants</a:t>
            </a:r>
          </a:p>
          <a:p>
            <a:pPr marL="285750" marR="0" lvl="0" indent="-285750" algn="l" rtl="0">
              <a:lnSpc>
                <a:spcPct val="80000"/>
              </a:lnSpc>
              <a:spcBef>
                <a:spcPts val="1000"/>
              </a:spcBef>
              <a:spcAft>
                <a:spcPts val="0"/>
              </a:spcAft>
              <a:buClr>
                <a:schemeClr val="dk1"/>
              </a:buClr>
              <a:buSzPct val="98999"/>
              <a:buFont typeface="Arial"/>
              <a:buNone/>
            </a:pPr>
            <a:endParaRPr sz="1979" b="0" i="0" u="none" strike="noStrike" cap="none" dirty="0">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950"/>
              <a:buFont typeface="Arial"/>
              <a:buChar char="•"/>
            </a:pPr>
            <a:r>
              <a:rPr lang="en-US" sz="1979" b="0" i="0" u="none" strike="noStrike" cap="none" dirty="0">
                <a:solidFill>
                  <a:schemeClr val="dk1"/>
                </a:solidFill>
                <a:latin typeface="Calibri"/>
                <a:ea typeface="Calibri"/>
                <a:cs typeface="Calibri"/>
                <a:sym typeface="Calibri"/>
              </a:rPr>
              <a:t>Not many people wear shorts, you can, but you may feel less comfortable</a:t>
            </a:r>
          </a:p>
          <a:p>
            <a:pPr marL="285750" marR="0" lvl="0" indent="-285750" algn="l" rtl="0">
              <a:lnSpc>
                <a:spcPct val="80000"/>
              </a:lnSpc>
              <a:spcBef>
                <a:spcPts val="1000"/>
              </a:spcBef>
              <a:spcAft>
                <a:spcPts val="0"/>
              </a:spcAft>
              <a:buClr>
                <a:schemeClr val="dk1"/>
              </a:buClr>
              <a:buSzPct val="98999"/>
              <a:buFont typeface="Arial"/>
              <a:buNone/>
            </a:pPr>
            <a:endParaRPr sz="1979" b="0" i="0" u="none" strike="noStrike" cap="none" dirty="0">
              <a:solidFill>
                <a:schemeClr val="dk1"/>
              </a:solidFill>
              <a:latin typeface="Calibri"/>
              <a:ea typeface="Calibri"/>
              <a:cs typeface="Calibri"/>
              <a:sym typeface="Calibri"/>
            </a:endParaRPr>
          </a:p>
          <a:p>
            <a:pPr marL="285750" marR="0" lvl="0" indent="-285750" algn="l" rtl="0">
              <a:lnSpc>
                <a:spcPct val="80000"/>
              </a:lnSpc>
              <a:spcBef>
                <a:spcPts val="1000"/>
              </a:spcBef>
              <a:spcAft>
                <a:spcPts val="0"/>
              </a:spcAft>
              <a:buClr>
                <a:schemeClr val="dk1"/>
              </a:buClr>
              <a:buSzPct val="98950"/>
              <a:buFont typeface="Arial"/>
              <a:buChar char="•"/>
            </a:pPr>
            <a:r>
              <a:rPr lang="en-US" sz="1979" b="0" i="0" u="none" strike="noStrike" cap="none" dirty="0" err="1">
                <a:solidFill>
                  <a:schemeClr val="dk1"/>
                </a:solidFill>
                <a:latin typeface="Calibri"/>
                <a:ea typeface="Calibri"/>
                <a:cs typeface="Calibri"/>
                <a:sym typeface="Calibri"/>
              </a:rPr>
              <a:t>Chacos</a:t>
            </a:r>
            <a:r>
              <a:rPr lang="en-US" sz="1979" b="0" i="0" u="none" strike="noStrike" cap="none" dirty="0">
                <a:solidFill>
                  <a:schemeClr val="dk1"/>
                </a:solidFill>
                <a:latin typeface="Calibri"/>
                <a:ea typeface="Calibri"/>
                <a:cs typeface="Calibri"/>
                <a:sym typeface="Calibri"/>
              </a:rPr>
              <a:t>/outdoor sandals are a great, comfortable option</a:t>
            </a:r>
          </a:p>
          <a:p>
            <a:pPr marL="228600" marR="0" lvl="0" indent="-228600" algn="l" rtl="0">
              <a:lnSpc>
                <a:spcPct val="70000"/>
              </a:lnSpc>
              <a:spcBef>
                <a:spcPts val="1000"/>
              </a:spcBef>
              <a:buClr>
                <a:schemeClr val="dk1"/>
              </a:buClr>
              <a:buSzPct val="102666"/>
              <a:buFont typeface="Arial"/>
              <a:buNone/>
            </a:pPr>
            <a:endParaRPr sz="1540" b="0" i="0" u="none" strike="noStrike" cap="none" dirty="0">
              <a:solidFill>
                <a:schemeClr val="dk1"/>
              </a:solidFill>
              <a:latin typeface="Calibri"/>
              <a:ea typeface="Calibri"/>
              <a:cs typeface="Calibri"/>
              <a:sym typeface="Calibri"/>
            </a:endParaRPr>
          </a:p>
        </p:txBody>
      </p:sp>
      <p:pic>
        <p:nvPicPr>
          <p:cNvPr id="160" name="Shape 16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3685" y="1315444"/>
            <a:ext cx="3187463" cy="2308412"/>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834</Words>
  <Application>Microsoft Macintosh PowerPoint</Application>
  <PresentationFormat>Custom</PresentationFormat>
  <Paragraphs>108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Nicaragua</vt:lpstr>
      <vt:lpstr>Geographical Information</vt:lpstr>
      <vt:lpstr>Geographical Information cont.</vt:lpstr>
      <vt:lpstr>Basic Information</vt:lpstr>
      <vt:lpstr>Economy</vt:lpstr>
      <vt:lpstr>History of the US in Nicaragua</vt:lpstr>
      <vt:lpstr>Politics</vt:lpstr>
      <vt:lpstr>Politics, cont.</vt:lpstr>
      <vt:lpstr>Dress</vt:lpstr>
      <vt:lpstr>Food</vt:lpstr>
      <vt:lpstr>Courtesy Norms</vt:lpstr>
      <vt:lpstr>Important Considerations</vt:lpstr>
      <vt:lpstr>Current Events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Nicaragua</dc:title>
  <dc:creator>Cosgrove, Serena</dc:creator>
  <cp:lastModifiedBy>Brenda Bourns</cp:lastModifiedBy>
  <cp:revision>8</cp:revision>
  <dcterms:modified xsi:type="dcterms:W3CDTF">2017-09-28T00:26:10Z</dcterms:modified>
</cp:coreProperties>
</file>